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10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83E4C-70C5-4BB1-9A77-6570E76FEAA7}" type="datetimeFigureOut">
              <a:rPr lang="en-GB" smtClean="0"/>
              <a:t>05/09/2022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35CB9-530C-41B5-A9E3-68EA59FFD661}" type="slidenum">
              <a:rPr lang="en-GB" smtClean="0"/>
              <a:t>‹#›</a:t>
            </a:fld>
            <a:endParaRPr lang="en-GB"/>
          </a:p>
        </p:txBody>
      </p:sp>
    </p:spTree>
    <p:extLst>
      <p:ext uri="{BB962C8B-B14F-4D97-AF65-F5344CB8AC3E}">
        <p14:creationId xmlns:p14="http://schemas.microsoft.com/office/powerpoint/2010/main" val="92359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04602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23506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29202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80B612-7D65-4C5D-9D34-03871C63612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260956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0B612-7D65-4C5D-9D34-03871C636125}" type="datetimeFigureOut">
              <a:rPr lang="en-GB" smtClean="0"/>
              <a:t>05/09/2022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405361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80B612-7D65-4C5D-9D34-03871C636125}"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92983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80B612-7D65-4C5D-9D34-03871C636125}" type="datetimeFigureOut">
              <a:rPr lang="en-GB" smtClean="0"/>
              <a:t>05/09/2022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356826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80B612-7D65-4C5D-9D34-03871C636125}" type="datetimeFigureOut">
              <a:rPr lang="en-GB" smtClean="0"/>
              <a:t>05/09/2022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164949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0B612-7D65-4C5D-9D34-03871C636125}" type="datetimeFigureOut">
              <a:rPr lang="en-GB" smtClean="0"/>
              <a:t>05/09/2022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146939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B612-7D65-4C5D-9D34-03871C636125}"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149569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0B612-7D65-4C5D-9D34-03871C636125}" type="datetimeFigureOut">
              <a:rPr lang="en-GB" smtClean="0"/>
              <a:t>05/09/2022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8DAEA3-D93C-4D99-B435-6C6873FDFBCB}" type="slidenum">
              <a:rPr lang="en-GB" smtClean="0"/>
              <a:t>‹#›</a:t>
            </a:fld>
            <a:endParaRPr lang="en-GB"/>
          </a:p>
        </p:txBody>
      </p:sp>
    </p:spTree>
    <p:extLst>
      <p:ext uri="{BB962C8B-B14F-4D97-AF65-F5344CB8AC3E}">
        <p14:creationId xmlns:p14="http://schemas.microsoft.com/office/powerpoint/2010/main" val="279896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0B612-7D65-4C5D-9D34-03871C636125}" type="datetimeFigureOut">
              <a:rPr lang="en-GB" smtClean="0"/>
              <a:t>05/09/2022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AEA3-D93C-4D99-B435-6C6873FDFBCB}" type="slidenum">
              <a:rPr lang="en-GB" smtClean="0"/>
              <a:t>‹#›</a:t>
            </a:fld>
            <a:endParaRPr lang="en-GB"/>
          </a:p>
        </p:txBody>
      </p:sp>
    </p:spTree>
    <p:extLst>
      <p:ext uri="{BB962C8B-B14F-4D97-AF65-F5344CB8AC3E}">
        <p14:creationId xmlns:p14="http://schemas.microsoft.com/office/powerpoint/2010/main" val="12533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Test Equipment for Radio Amateurs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6" name="Picture 5">
            <a:extLst>
              <a:ext uri="{FF2B5EF4-FFF2-40B4-BE49-F238E27FC236}">
                <a16:creationId xmlns:a16="http://schemas.microsoft.com/office/drawing/2014/main" id="{17DCFC4F-4E06-3053-E0C5-024D5933015D}"/>
              </a:ext>
            </a:extLst>
          </p:cNvPr>
          <p:cNvPicPr>
            <a:picLocks noChangeAspect="1"/>
          </p:cNvPicPr>
          <p:nvPr/>
        </p:nvPicPr>
        <p:blipFill>
          <a:blip r:embed="rId2"/>
          <a:stretch>
            <a:fillRect/>
          </a:stretch>
        </p:blipFill>
        <p:spPr>
          <a:xfrm>
            <a:off x="-19147" y="809328"/>
            <a:ext cx="4572000" cy="2979712"/>
          </a:xfrm>
          <a:prstGeom prst="rect">
            <a:avLst/>
          </a:prstGeom>
        </p:spPr>
      </p:pic>
      <p:pic>
        <p:nvPicPr>
          <p:cNvPr id="8" name="Picture 7">
            <a:extLst>
              <a:ext uri="{FF2B5EF4-FFF2-40B4-BE49-F238E27FC236}">
                <a16:creationId xmlns:a16="http://schemas.microsoft.com/office/drawing/2014/main" id="{D7B544D0-3832-498E-9945-34F6C9AE57BF}"/>
              </a:ext>
            </a:extLst>
          </p:cNvPr>
          <p:cNvPicPr>
            <a:picLocks noChangeAspect="1"/>
          </p:cNvPicPr>
          <p:nvPr/>
        </p:nvPicPr>
        <p:blipFill>
          <a:blip r:embed="rId3"/>
          <a:stretch>
            <a:fillRect/>
          </a:stretch>
        </p:blipFill>
        <p:spPr>
          <a:xfrm>
            <a:off x="4591148" y="3453208"/>
            <a:ext cx="4572000" cy="2715272"/>
          </a:xfrm>
          <a:prstGeom prst="rect">
            <a:avLst/>
          </a:prstGeom>
        </p:spPr>
      </p:pic>
      <p:pic>
        <p:nvPicPr>
          <p:cNvPr id="10" name="Picture 9">
            <a:extLst>
              <a:ext uri="{FF2B5EF4-FFF2-40B4-BE49-F238E27FC236}">
                <a16:creationId xmlns:a16="http://schemas.microsoft.com/office/drawing/2014/main" id="{213CA01F-9749-B4DD-D032-593AEB266D83}"/>
              </a:ext>
            </a:extLst>
          </p:cNvPr>
          <p:cNvPicPr>
            <a:picLocks noChangeAspect="1"/>
          </p:cNvPicPr>
          <p:nvPr/>
        </p:nvPicPr>
        <p:blipFill>
          <a:blip r:embed="rId4"/>
          <a:stretch>
            <a:fillRect/>
          </a:stretch>
        </p:blipFill>
        <p:spPr>
          <a:xfrm>
            <a:off x="-19146" y="3843972"/>
            <a:ext cx="4572000" cy="2324508"/>
          </a:xfrm>
          <a:prstGeom prst="rect">
            <a:avLst/>
          </a:prstGeom>
        </p:spPr>
      </p:pic>
      <p:pic>
        <p:nvPicPr>
          <p:cNvPr id="12" name="Picture 11">
            <a:extLst>
              <a:ext uri="{FF2B5EF4-FFF2-40B4-BE49-F238E27FC236}">
                <a16:creationId xmlns:a16="http://schemas.microsoft.com/office/drawing/2014/main" id="{CBA8EC96-8396-B92F-789D-148DA11D9812}"/>
              </a:ext>
            </a:extLst>
          </p:cNvPr>
          <p:cNvPicPr>
            <a:picLocks noChangeAspect="1"/>
          </p:cNvPicPr>
          <p:nvPr/>
        </p:nvPicPr>
        <p:blipFill>
          <a:blip r:embed="rId5"/>
          <a:stretch>
            <a:fillRect/>
          </a:stretch>
        </p:blipFill>
        <p:spPr>
          <a:xfrm>
            <a:off x="4591147" y="836713"/>
            <a:ext cx="4552853" cy="2592287"/>
          </a:xfrm>
          <a:prstGeom prst="rect">
            <a:avLst/>
          </a:prstGeom>
        </p:spPr>
      </p:pic>
    </p:spTree>
    <p:extLst>
      <p:ext uri="{BB962C8B-B14F-4D97-AF65-F5344CB8AC3E}">
        <p14:creationId xmlns:p14="http://schemas.microsoft.com/office/powerpoint/2010/main" val="295740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Coaxial Cable Faults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1323439"/>
          </a:xfrm>
          <a:prstGeom prst="rect">
            <a:avLst/>
          </a:prstGeom>
          <a:noFill/>
        </p:spPr>
        <p:txBody>
          <a:bodyPr wrap="square" rtlCol="0">
            <a:spAutoFit/>
          </a:bodyPr>
          <a:lstStyle/>
          <a:p>
            <a:r>
              <a:rPr lang="en-GB" sz="2000" b="1" dirty="0"/>
              <a:t>More difficult to spot is moisture ingress. This causes the losses in the cable to increase – which can make the VSWR appear to decrease. Again, a VNA can be used to measure the cable loss, and compare the measured values with the cable manufacturer’s specifications.</a:t>
            </a:r>
          </a:p>
        </p:txBody>
      </p:sp>
      <p:pic>
        <p:nvPicPr>
          <p:cNvPr id="6" name="Picture 5" descr="Screenshot_2016-12-26-18-32-48.png">
            <a:extLst>
              <a:ext uri="{FF2B5EF4-FFF2-40B4-BE49-F238E27FC236}">
                <a16:creationId xmlns:a16="http://schemas.microsoft.com/office/drawing/2014/main" id="{9B0729BB-DE9B-9D51-D174-844CBCDBA5F1}"/>
              </a:ext>
            </a:extLst>
          </p:cNvPr>
          <p:cNvPicPr>
            <a:picLocks noChangeAspect="1"/>
          </p:cNvPicPr>
          <p:nvPr/>
        </p:nvPicPr>
        <p:blipFill>
          <a:blip r:embed="rId2" cstate="print"/>
          <a:stretch>
            <a:fillRect/>
          </a:stretch>
        </p:blipFill>
        <p:spPr>
          <a:xfrm>
            <a:off x="395536" y="2223522"/>
            <a:ext cx="7158764" cy="3797766"/>
          </a:xfrm>
          <a:prstGeom prst="rect">
            <a:avLst/>
          </a:prstGeom>
        </p:spPr>
      </p:pic>
      <p:pic>
        <p:nvPicPr>
          <p:cNvPr id="7" name="Picture 6">
            <a:extLst>
              <a:ext uri="{FF2B5EF4-FFF2-40B4-BE49-F238E27FC236}">
                <a16:creationId xmlns:a16="http://schemas.microsoft.com/office/drawing/2014/main" id="{FA3A0AB7-8F18-566F-3ACB-7294B7ED4A33}"/>
              </a:ext>
            </a:extLst>
          </p:cNvPr>
          <p:cNvPicPr>
            <a:picLocks noChangeAspect="1"/>
          </p:cNvPicPr>
          <p:nvPr/>
        </p:nvPicPr>
        <p:blipFill>
          <a:blip r:embed="rId3"/>
          <a:stretch>
            <a:fillRect/>
          </a:stretch>
        </p:blipFill>
        <p:spPr>
          <a:xfrm>
            <a:off x="3948635" y="2160152"/>
            <a:ext cx="4792860" cy="2601838"/>
          </a:xfrm>
          <a:prstGeom prst="rect">
            <a:avLst/>
          </a:prstGeom>
        </p:spPr>
      </p:pic>
      <p:cxnSp>
        <p:nvCxnSpPr>
          <p:cNvPr id="10" name="Straight Connector 9">
            <a:extLst>
              <a:ext uri="{FF2B5EF4-FFF2-40B4-BE49-F238E27FC236}">
                <a16:creationId xmlns:a16="http://schemas.microsoft.com/office/drawing/2014/main" id="{5520A6D8-7D92-CCC6-8FCB-421295D5FEF1}"/>
              </a:ext>
            </a:extLst>
          </p:cNvPr>
          <p:cNvCxnSpPr/>
          <p:nvPr/>
        </p:nvCxnSpPr>
        <p:spPr>
          <a:xfrm flipH="1">
            <a:off x="755576" y="3861048"/>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F67D45-2DDB-3B9E-DD23-F47879C38D39}"/>
              </a:ext>
            </a:extLst>
          </p:cNvPr>
          <p:cNvCxnSpPr>
            <a:cxnSpLocks/>
          </p:cNvCxnSpPr>
          <p:nvPr/>
        </p:nvCxnSpPr>
        <p:spPr>
          <a:xfrm flipH="1">
            <a:off x="755576" y="4941168"/>
            <a:ext cx="4608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BBF7BB3-98EF-726E-AC4B-7EE920A98C26}"/>
              </a:ext>
            </a:extLst>
          </p:cNvPr>
          <p:cNvSpPr/>
          <p:nvPr/>
        </p:nvSpPr>
        <p:spPr>
          <a:xfrm>
            <a:off x="4067944" y="3861048"/>
            <a:ext cx="180020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081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Vector Network Analyser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707886"/>
          </a:xfrm>
          <a:prstGeom prst="rect">
            <a:avLst/>
          </a:prstGeom>
          <a:noFill/>
        </p:spPr>
        <p:txBody>
          <a:bodyPr wrap="square" rtlCol="0">
            <a:spAutoFit/>
          </a:bodyPr>
          <a:lstStyle/>
          <a:p>
            <a:r>
              <a:rPr lang="en-GB" sz="2000" b="1" dirty="0"/>
              <a:t>Professional VNAs can cost many thousand of pounds. Fortunately an amateur budget DC-1.5GHz VNA is available on Amazon.</a:t>
            </a:r>
          </a:p>
        </p:txBody>
      </p:sp>
      <p:pic>
        <p:nvPicPr>
          <p:cNvPr id="3" name="Picture 2">
            <a:extLst>
              <a:ext uri="{FF2B5EF4-FFF2-40B4-BE49-F238E27FC236}">
                <a16:creationId xmlns:a16="http://schemas.microsoft.com/office/drawing/2014/main" id="{9096AC65-F8EB-A0D5-58B0-F9A92DA1194F}"/>
              </a:ext>
            </a:extLst>
          </p:cNvPr>
          <p:cNvPicPr>
            <a:picLocks noChangeAspect="1"/>
          </p:cNvPicPr>
          <p:nvPr/>
        </p:nvPicPr>
        <p:blipFill>
          <a:blip r:embed="rId2"/>
          <a:stretch>
            <a:fillRect/>
          </a:stretch>
        </p:blipFill>
        <p:spPr>
          <a:xfrm>
            <a:off x="107504" y="1589631"/>
            <a:ext cx="5544616" cy="4431657"/>
          </a:xfrm>
          <a:prstGeom prst="rect">
            <a:avLst/>
          </a:prstGeom>
        </p:spPr>
      </p:pic>
      <p:sp>
        <p:nvSpPr>
          <p:cNvPr id="8" name="TextBox 7">
            <a:extLst>
              <a:ext uri="{FF2B5EF4-FFF2-40B4-BE49-F238E27FC236}">
                <a16:creationId xmlns:a16="http://schemas.microsoft.com/office/drawing/2014/main" id="{81260CDE-0B14-6BEB-7398-45C58CC3538C}"/>
              </a:ext>
            </a:extLst>
          </p:cNvPr>
          <p:cNvSpPr txBox="1"/>
          <p:nvPr/>
        </p:nvSpPr>
        <p:spPr>
          <a:xfrm>
            <a:off x="5436096" y="1844824"/>
            <a:ext cx="3240360" cy="707886"/>
          </a:xfrm>
          <a:prstGeom prst="rect">
            <a:avLst/>
          </a:prstGeom>
          <a:noFill/>
        </p:spPr>
        <p:txBody>
          <a:bodyPr wrap="square" rtlCol="0">
            <a:spAutoFit/>
          </a:bodyPr>
          <a:lstStyle/>
          <a:p>
            <a:pPr algn="ctr"/>
            <a:r>
              <a:rPr lang="en-GB" sz="2000" b="1" dirty="0"/>
              <a:t>NanoVNA Vector Network Analyser, £49 on Amazon.</a:t>
            </a:r>
          </a:p>
        </p:txBody>
      </p:sp>
    </p:spTree>
    <p:extLst>
      <p:ext uri="{BB962C8B-B14F-4D97-AF65-F5344CB8AC3E}">
        <p14:creationId xmlns:p14="http://schemas.microsoft.com/office/powerpoint/2010/main" val="225464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Frequency Measurements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1631216"/>
          </a:xfrm>
          <a:prstGeom prst="rect">
            <a:avLst/>
          </a:prstGeom>
          <a:noFill/>
        </p:spPr>
        <p:txBody>
          <a:bodyPr wrap="square" rtlCol="0">
            <a:spAutoFit/>
          </a:bodyPr>
          <a:lstStyle/>
          <a:p>
            <a:r>
              <a:rPr lang="en-GB" sz="2000" b="1" dirty="0"/>
              <a:t>Accurate frequency measurement is not so critical for those using modern commercially-made transceivers. For those using home-made transmitters, or modified PMR (</a:t>
            </a:r>
            <a:r>
              <a:rPr lang="en-GB" sz="2000" b="1" dirty="0" err="1"/>
              <a:t>eg</a:t>
            </a:r>
            <a:r>
              <a:rPr lang="en-GB" sz="2000" b="1" dirty="0"/>
              <a:t> Pye, </a:t>
            </a:r>
            <a:r>
              <a:rPr lang="en-GB" sz="2000" b="1" dirty="0" err="1"/>
              <a:t>Storno</a:t>
            </a:r>
            <a:r>
              <a:rPr lang="en-GB" sz="2000" b="1" dirty="0"/>
              <a:t>, Motorola, etc…) radios, it’s important to ensure that the signal is where it’s supposed to be, and definitely within an amateur band. New and used digital frequency meters are inexpensive, and readily available.</a:t>
            </a:r>
          </a:p>
        </p:txBody>
      </p:sp>
      <p:pic>
        <p:nvPicPr>
          <p:cNvPr id="3" name="Picture 2">
            <a:extLst>
              <a:ext uri="{FF2B5EF4-FFF2-40B4-BE49-F238E27FC236}">
                <a16:creationId xmlns:a16="http://schemas.microsoft.com/office/drawing/2014/main" id="{C53B3534-1419-8D80-2972-DE790E281E20}"/>
              </a:ext>
            </a:extLst>
          </p:cNvPr>
          <p:cNvPicPr>
            <a:picLocks noChangeAspect="1"/>
          </p:cNvPicPr>
          <p:nvPr/>
        </p:nvPicPr>
        <p:blipFill>
          <a:blip r:embed="rId2"/>
          <a:stretch>
            <a:fillRect/>
          </a:stretch>
        </p:blipFill>
        <p:spPr>
          <a:xfrm>
            <a:off x="107504" y="2509911"/>
            <a:ext cx="1892611" cy="3406700"/>
          </a:xfrm>
          <a:prstGeom prst="rect">
            <a:avLst/>
          </a:prstGeom>
        </p:spPr>
      </p:pic>
      <p:sp>
        <p:nvSpPr>
          <p:cNvPr id="8" name="TextBox 7">
            <a:extLst>
              <a:ext uri="{FF2B5EF4-FFF2-40B4-BE49-F238E27FC236}">
                <a16:creationId xmlns:a16="http://schemas.microsoft.com/office/drawing/2014/main" id="{1EA86B6D-3FCF-896D-2BE3-EC7FC698ADEB}"/>
              </a:ext>
            </a:extLst>
          </p:cNvPr>
          <p:cNvSpPr txBox="1"/>
          <p:nvPr/>
        </p:nvSpPr>
        <p:spPr>
          <a:xfrm>
            <a:off x="1835696" y="2492896"/>
            <a:ext cx="2232248" cy="1015663"/>
          </a:xfrm>
          <a:prstGeom prst="rect">
            <a:avLst/>
          </a:prstGeom>
          <a:noFill/>
        </p:spPr>
        <p:txBody>
          <a:bodyPr wrap="square" rtlCol="0">
            <a:spAutoFit/>
          </a:bodyPr>
          <a:lstStyle/>
          <a:p>
            <a:pPr algn="ctr"/>
            <a:r>
              <a:rPr lang="en-GB" sz="2000" b="1" dirty="0"/>
              <a:t>Handheld 2.4GHz frequency meter, £23 on Amazon.</a:t>
            </a:r>
          </a:p>
        </p:txBody>
      </p:sp>
      <p:pic>
        <p:nvPicPr>
          <p:cNvPr id="1028" name="Picture 4" descr="Racal Dana 1992 for sale">
            <a:extLst>
              <a:ext uri="{FF2B5EF4-FFF2-40B4-BE49-F238E27FC236}">
                <a16:creationId xmlns:a16="http://schemas.microsoft.com/office/drawing/2014/main" id="{2D14DA9A-CD74-813E-82CE-D4732E969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62" y="3428999"/>
            <a:ext cx="4469482" cy="24876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114D5CC-708B-2DEE-EC8F-48B573E93436}"/>
              </a:ext>
            </a:extLst>
          </p:cNvPr>
          <p:cNvSpPr txBox="1"/>
          <p:nvPr/>
        </p:nvSpPr>
        <p:spPr>
          <a:xfrm>
            <a:off x="7092280" y="2636912"/>
            <a:ext cx="2088232" cy="1323439"/>
          </a:xfrm>
          <a:prstGeom prst="rect">
            <a:avLst/>
          </a:prstGeom>
          <a:noFill/>
        </p:spPr>
        <p:txBody>
          <a:bodyPr wrap="square" rtlCol="0">
            <a:spAutoFit/>
          </a:bodyPr>
          <a:lstStyle/>
          <a:p>
            <a:pPr algn="ctr"/>
            <a:r>
              <a:rPr lang="en-GB" sz="2000" b="1" dirty="0"/>
              <a:t>Racal-Dana 1992 1.3GHz frequency meter, typically £100 on eBay.</a:t>
            </a:r>
          </a:p>
        </p:txBody>
      </p:sp>
    </p:spTree>
    <p:extLst>
      <p:ext uri="{BB962C8B-B14F-4D97-AF65-F5344CB8AC3E}">
        <p14:creationId xmlns:p14="http://schemas.microsoft.com/office/powerpoint/2010/main" val="180963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Spectral Purity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1015663"/>
          </a:xfrm>
          <a:prstGeom prst="rect">
            <a:avLst/>
          </a:prstGeom>
          <a:noFill/>
        </p:spPr>
        <p:txBody>
          <a:bodyPr wrap="square" rtlCol="0">
            <a:spAutoFit/>
          </a:bodyPr>
          <a:lstStyle/>
          <a:p>
            <a:r>
              <a:rPr lang="en-GB" sz="2000" b="1" dirty="0"/>
              <a:t>But knowing the frequency may not be enough. For example, a 1.95MHz AM transmitter with insufficient output filtering may also radiate significant harmonics, which will fall outside any amateur band.</a:t>
            </a:r>
          </a:p>
        </p:txBody>
      </p:sp>
      <p:pic>
        <p:nvPicPr>
          <p:cNvPr id="27" name="Picture 26">
            <a:extLst>
              <a:ext uri="{FF2B5EF4-FFF2-40B4-BE49-F238E27FC236}">
                <a16:creationId xmlns:a16="http://schemas.microsoft.com/office/drawing/2014/main" id="{9BCD5475-F09B-0CDE-2238-0A49A34CD154}"/>
              </a:ext>
            </a:extLst>
          </p:cNvPr>
          <p:cNvPicPr>
            <a:picLocks noChangeAspect="1"/>
          </p:cNvPicPr>
          <p:nvPr/>
        </p:nvPicPr>
        <p:blipFill>
          <a:blip r:embed="rId2"/>
          <a:stretch>
            <a:fillRect/>
          </a:stretch>
        </p:blipFill>
        <p:spPr>
          <a:xfrm>
            <a:off x="179512" y="1879759"/>
            <a:ext cx="8784976" cy="4141529"/>
          </a:xfrm>
          <a:prstGeom prst="rect">
            <a:avLst/>
          </a:prstGeom>
        </p:spPr>
      </p:pic>
      <p:sp>
        <p:nvSpPr>
          <p:cNvPr id="28" name="TextBox 27">
            <a:extLst>
              <a:ext uri="{FF2B5EF4-FFF2-40B4-BE49-F238E27FC236}">
                <a16:creationId xmlns:a16="http://schemas.microsoft.com/office/drawing/2014/main" id="{50C1FD34-2DCA-7A67-6406-2D29AEE6E7EA}"/>
              </a:ext>
            </a:extLst>
          </p:cNvPr>
          <p:cNvSpPr txBox="1"/>
          <p:nvPr/>
        </p:nvSpPr>
        <p:spPr>
          <a:xfrm>
            <a:off x="1619672" y="3068960"/>
            <a:ext cx="6436634" cy="369332"/>
          </a:xfrm>
          <a:prstGeom prst="rect">
            <a:avLst/>
          </a:prstGeom>
          <a:noFill/>
        </p:spPr>
        <p:txBody>
          <a:bodyPr wrap="none" rtlCol="0">
            <a:spAutoFit/>
          </a:bodyPr>
          <a:lstStyle/>
          <a:p>
            <a:r>
              <a:rPr lang="en-GB" dirty="0">
                <a:solidFill>
                  <a:schemeClr val="bg1"/>
                </a:solidFill>
              </a:rPr>
              <a:t>No significant output on 2</a:t>
            </a:r>
            <a:r>
              <a:rPr lang="en-GB" baseline="30000" dirty="0">
                <a:solidFill>
                  <a:schemeClr val="bg1"/>
                </a:solidFill>
              </a:rPr>
              <a:t>nd</a:t>
            </a:r>
            <a:r>
              <a:rPr lang="en-GB" dirty="0">
                <a:solidFill>
                  <a:schemeClr val="bg1"/>
                </a:solidFill>
              </a:rPr>
              <a:t> (3.9MHz) or 3</a:t>
            </a:r>
            <a:r>
              <a:rPr lang="en-GB" baseline="30000" dirty="0">
                <a:solidFill>
                  <a:schemeClr val="bg1"/>
                </a:solidFill>
              </a:rPr>
              <a:t>rd</a:t>
            </a:r>
            <a:r>
              <a:rPr lang="en-GB" dirty="0">
                <a:solidFill>
                  <a:schemeClr val="bg1"/>
                </a:solidFill>
              </a:rPr>
              <a:t> (5.85MHz) harmonics. </a:t>
            </a:r>
          </a:p>
        </p:txBody>
      </p:sp>
    </p:spTree>
    <p:extLst>
      <p:ext uri="{BB962C8B-B14F-4D97-AF65-F5344CB8AC3E}">
        <p14:creationId xmlns:p14="http://schemas.microsoft.com/office/powerpoint/2010/main" val="371935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Spectrum Analysers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707886"/>
          </a:xfrm>
          <a:prstGeom prst="rect">
            <a:avLst/>
          </a:prstGeom>
          <a:noFill/>
        </p:spPr>
        <p:txBody>
          <a:bodyPr wrap="square" rtlCol="0">
            <a:spAutoFit/>
          </a:bodyPr>
          <a:lstStyle/>
          <a:p>
            <a:r>
              <a:rPr lang="en-GB" sz="2000" b="1" dirty="0"/>
              <a:t>Professional spectrum analysers can cost many thousand of pounds. Fortunately an amateur budget 1GHz spectrum analyser is available on Amazon.</a:t>
            </a:r>
          </a:p>
        </p:txBody>
      </p:sp>
      <p:sp>
        <p:nvSpPr>
          <p:cNvPr id="8" name="TextBox 7">
            <a:extLst>
              <a:ext uri="{FF2B5EF4-FFF2-40B4-BE49-F238E27FC236}">
                <a16:creationId xmlns:a16="http://schemas.microsoft.com/office/drawing/2014/main" id="{81260CDE-0B14-6BEB-7398-45C58CC3538C}"/>
              </a:ext>
            </a:extLst>
          </p:cNvPr>
          <p:cNvSpPr txBox="1"/>
          <p:nvPr/>
        </p:nvSpPr>
        <p:spPr>
          <a:xfrm>
            <a:off x="5436096" y="1844824"/>
            <a:ext cx="3240360" cy="707886"/>
          </a:xfrm>
          <a:prstGeom prst="rect">
            <a:avLst/>
          </a:prstGeom>
          <a:noFill/>
        </p:spPr>
        <p:txBody>
          <a:bodyPr wrap="square" rtlCol="0">
            <a:spAutoFit/>
          </a:bodyPr>
          <a:lstStyle/>
          <a:p>
            <a:pPr algn="ctr"/>
            <a:r>
              <a:rPr lang="en-GB" sz="2000" b="1" dirty="0"/>
              <a:t>TinySA Spectrum Analyser, £90 on Amazon.</a:t>
            </a:r>
          </a:p>
        </p:txBody>
      </p:sp>
      <p:pic>
        <p:nvPicPr>
          <p:cNvPr id="6" name="Picture 5">
            <a:extLst>
              <a:ext uri="{FF2B5EF4-FFF2-40B4-BE49-F238E27FC236}">
                <a16:creationId xmlns:a16="http://schemas.microsoft.com/office/drawing/2014/main" id="{26087E03-7418-10EE-A405-4D419975707F}"/>
              </a:ext>
            </a:extLst>
          </p:cNvPr>
          <p:cNvPicPr>
            <a:picLocks noChangeAspect="1"/>
          </p:cNvPicPr>
          <p:nvPr/>
        </p:nvPicPr>
        <p:blipFill>
          <a:blip r:embed="rId2"/>
          <a:stretch>
            <a:fillRect/>
          </a:stretch>
        </p:blipFill>
        <p:spPr>
          <a:xfrm>
            <a:off x="99477" y="1478003"/>
            <a:ext cx="4904572" cy="4566624"/>
          </a:xfrm>
          <a:prstGeom prst="rect">
            <a:avLst/>
          </a:prstGeom>
        </p:spPr>
      </p:pic>
    </p:spTree>
    <p:extLst>
      <p:ext uri="{BB962C8B-B14F-4D97-AF65-F5344CB8AC3E}">
        <p14:creationId xmlns:p14="http://schemas.microsoft.com/office/powerpoint/2010/main" val="186389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Samplers and/or Attenuators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1938992"/>
          </a:xfrm>
          <a:prstGeom prst="rect">
            <a:avLst/>
          </a:prstGeom>
          <a:noFill/>
        </p:spPr>
        <p:txBody>
          <a:bodyPr wrap="square" rtlCol="0">
            <a:spAutoFit/>
          </a:bodyPr>
          <a:lstStyle/>
          <a:p>
            <a:r>
              <a:rPr lang="en-GB" sz="2000" b="1" dirty="0"/>
              <a:t>The maximum input power allowed for a spectrum analyser is typically +10dBm (10mW). It is therefore important to use either a sampler or attenuator between the transmitter and the spectrum analyser. For example, a 100W (+50dBm) transmitter will require at least 40dB of attenuation in order to be safely connected to a spectrum analyser. The attenuator must be capable of dissipating the full output power of the transmitter.</a:t>
            </a:r>
          </a:p>
        </p:txBody>
      </p:sp>
      <p:pic>
        <p:nvPicPr>
          <p:cNvPr id="2050" name="Picture 2" descr="100-A Series, 100 Watt Bi-Directional RF Attenuators">
            <a:extLst>
              <a:ext uri="{FF2B5EF4-FFF2-40B4-BE49-F238E27FC236}">
                <a16:creationId xmlns:a16="http://schemas.microsoft.com/office/drawing/2014/main" id="{6B955058-296B-3502-ABC5-10BB6B36A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32254"/>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A-Series, 2 Watt RF Attenuators">
            <a:extLst>
              <a:ext uri="{FF2B5EF4-FFF2-40B4-BE49-F238E27FC236}">
                <a16:creationId xmlns:a16="http://schemas.microsoft.com/office/drawing/2014/main" id="{961233A1-B2D4-25AE-F8C8-635A7064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921" y="3310335"/>
            <a:ext cx="1831954" cy="18319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ariable RF Signal Samplers">
            <a:extLst>
              <a:ext uri="{FF2B5EF4-FFF2-40B4-BE49-F238E27FC236}">
                <a16:creationId xmlns:a16="http://schemas.microsoft.com/office/drawing/2014/main" id="{07650CF5-90CD-098B-E625-C1E4C66E4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553684"/>
            <a:ext cx="3278200" cy="32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4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Receiver Sensitivity</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5016758"/>
          </a:xfrm>
          <a:prstGeom prst="rect">
            <a:avLst/>
          </a:prstGeom>
          <a:noFill/>
        </p:spPr>
        <p:txBody>
          <a:bodyPr wrap="square" rtlCol="0">
            <a:spAutoFit/>
          </a:bodyPr>
          <a:lstStyle/>
          <a:p>
            <a:r>
              <a:rPr lang="en-GB" sz="2000" b="1" dirty="0"/>
              <a:t>This is probably of less importance with recent commercially-made equipment, but those of us with older equipment, or who are modifying non-amateur equipment to use in the amateur bands need some idea of whether the receiver is performing to published specifications. </a:t>
            </a:r>
          </a:p>
          <a:p>
            <a:endParaRPr lang="en-GB" sz="2000" b="1" dirty="0"/>
          </a:p>
          <a:p>
            <a:r>
              <a:rPr lang="en-GB" sz="2000" b="1" dirty="0"/>
              <a:t>This requires a signal generator with either a variable output level, or a fixed level output with a set of external attenuators.</a:t>
            </a:r>
          </a:p>
          <a:p>
            <a:endParaRPr lang="en-GB" sz="2000" b="1" dirty="0"/>
          </a:p>
          <a:p>
            <a:r>
              <a:rPr lang="en-GB" sz="2000" b="1" dirty="0"/>
              <a:t>In addition to generating an unmodulated carrier wave, AM and FM modulation are useful features.</a:t>
            </a:r>
          </a:p>
          <a:p>
            <a:endParaRPr lang="en-GB" sz="2000" b="1" dirty="0"/>
          </a:p>
          <a:p>
            <a:r>
              <a:rPr lang="en-GB" sz="2000" b="1" dirty="0"/>
              <a:t>Great care should be taken when connecting a signal generator to a transceiver to ensure that accidental transmission cannot occur, as this could damage the output stages of the signal generator.</a:t>
            </a:r>
          </a:p>
          <a:p>
            <a:endParaRPr lang="en-GB" sz="2000" b="1" dirty="0"/>
          </a:p>
          <a:p>
            <a:r>
              <a:rPr lang="en-GB" sz="2000" b="1" dirty="0"/>
              <a:t>RF signal generators are available new and used.</a:t>
            </a:r>
          </a:p>
        </p:txBody>
      </p:sp>
    </p:spTree>
    <p:extLst>
      <p:ext uri="{BB962C8B-B14F-4D97-AF65-F5344CB8AC3E}">
        <p14:creationId xmlns:p14="http://schemas.microsoft.com/office/powerpoint/2010/main" val="114212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RF Signal Generators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1026" name="Picture 2" descr="A picture of Marconi 2019">
            <a:extLst>
              <a:ext uri="{FF2B5EF4-FFF2-40B4-BE49-F238E27FC236}">
                <a16:creationId xmlns:a16="http://schemas.microsoft.com/office/drawing/2014/main" id="{56DC7C91-FAE2-A056-FADD-8D7FEAB11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5904656" cy="22583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8F7C9F-0495-45CA-68F7-82BD96D26B62}"/>
              </a:ext>
            </a:extLst>
          </p:cNvPr>
          <p:cNvSpPr txBox="1"/>
          <p:nvPr/>
        </p:nvSpPr>
        <p:spPr>
          <a:xfrm>
            <a:off x="5940152" y="980728"/>
            <a:ext cx="3240360" cy="2246769"/>
          </a:xfrm>
          <a:prstGeom prst="rect">
            <a:avLst/>
          </a:prstGeom>
          <a:noFill/>
        </p:spPr>
        <p:txBody>
          <a:bodyPr wrap="square" rtlCol="0">
            <a:spAutoFit/>
          </a:bodyPr>
          <a:lstStyle/>
          <a:p>
            <a:pPr algn="ctr"/>
            <a:r>
              <a:rPr lang="en-GB" sz="2000" b="1" dirty="0"/>
              <a:t>Marconi 2019A</a:t>
            </a:r>
          </a:p>
          <a:p>
            <a:pPr algn="ctr"/>
            <a:r>
              <a:rPr lang="en-GB" sz="2000" b="1" dirty="0"/>
              <a:t>80kHz to 1040MHz, </a:t>
            </a:r>
          </a:p>
          <a:p>
            <a:pPr algn="ctr"/>
            <a:r>
              <a:rPr lang="en-GB" sz="2000" b="1" dirty="0"/>
              <a:t>CW/AM/FM with variable deviation/depth.</a:t>
            </a:r>
          </a:p>
          <a:p>
            <a:pPr algn="ctr"/>
            <a:r>
              <a:rPr lang="en-GB" sz="2000" b="1" dirty="0"/>
              <a:t>-127 to +13dBm.</a:t>
            </a:r>
          </a:p>
          <a:p>
            <a:pPr algn="ctr"/>
            <a:r>
              <a:rPr lang="en-GB" sz="2000" b="1" dirty="0"/>
              <a:t>Internal audio oscillator and external modulation input.</a:t>
            </a:r>
          </a:p>
        </p:txBody>
      </p:sp>
      <p:sp>
        <p:nvSpPr>
          <p:cNvPr id="7" name="TextBox 6">
            <a:extLst>
              <a:ext uri="{FF2B5EF4-FFF2-40B4-BE49-F238E27FC236}">
                <a16:creationId xmlns:a16="http://schemas.microsoft.com/office/drawing/2014/main" id="{8CD92756-E314-E2B3-87C6-F30253A3F967}"/>
              </a:ext>
            </a:extLst>
          </p:cNvPr>
          <p:cNvSpPr txBox="1"/>
          <p:nvPr/>
        </p:nvSpPr>
        <p:spPr>
          <a:xfrm>
            <a:off x="4355976" y="4193793"/>
            <a:ext cx="4536504" cy="1323439"/>
          </a:xfrm>
          <a:prstGeom prst="rect">
            <a:avLst/>
          </a:prstGeom>
          <a:noFill/>
        </p:spPr>
        <p:txBody>
          <a:bodyPr wrap="square" rtlCol="0">
            <a:spAutoFit/>
          </a:bodyPr>
          <a:lstStyle/>
          <a:p>
            <a:pPr algn="ctr"/>
            <a:r>
              <a:rPr lang="en-GB" sz="2000" b="1" dirty="0"/>
              <a:t>No-name Chinese RF signal generator.</a:t>
            </a:r>
          </a:p>
          <a:p>
            <a:pPr algn="ctr"/>
            <a:r>
              <a:rPr lang="en-GB" sz="2000" b="1" dirty="0"/>
              <a:t>500kHz to 470MHz, -132 to -70dBm</a:t>
            </a:r>
          </a:p>
          <a:p>
            <a:pPr algn="ctr"/>
            <a:r>
              <a:rPr lang="en-GB" sz="2000" b="1" dirty="0"/>
              <a:t>800Hz tone modulation, FM only. </a:t>
            </a:r>
          </a:p>
          <a:p>
            <a:pPr algn="ctr"/>
            <a:r>
              <a:rPr lang="en-GB" sz="2000" b="1" dirty="0"/>
              <a:t>£110 on Amazon.</a:t>
            </a:r>
          </a:p>
        </p:txBody>
      </p:sp>
      <p:pic>
        <p:nvPicPr>
          <p:cNvPr id="10" name="Picture 9">
            <a:extLst>
              <a:ext uri="{FF2B5EF4-FFF2-40B4-BE49-F238E27FC236}">
                <a16:creationId xmlns:a16="http://schemas.microsoft.com/office/drawing/2014/main" id="{3E5A39E3-0025-C345-8A67-804961C6FB2D}"/>
              </a:ext>
            </a:extLst>
          </p:cNvPr>
          <p:cNvPicPr>
            <a:picLocks noChangeAspect="1"/>
          </p:cNvPicPr>
          <p:nvPr/>
        </p:nvPicPr>
        <p:blipFill>
          <a:blip r:embed="rId3"/>
          <a:stretch>
            <a:fillRect/>
          </a:stretch>
        </p:blipFill>
        <p:spPr>
          <a:xfrm>
            <a:off x="215783" y="3638936"/>
            <a:ext cx="4356217" cy="2324242"/>
          </a:xfrm>
          <a:prstGeom prst="rect">
            <a:avLst/>
          </a:prstGeom>
        </p:spPr>
      </p:pic>
    </p:spTree>
    <p:extLst>
      <p:ext uri="{BB962C8B-B14F-4D97-AF65-F5344CB8AC3E}">
        <p14:creationId xmlns:p14="http://schemas.microsoft.com/office/powerpoint/2010/main" val="279684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Multimeter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3" name="TextBox 2">
            <a:extLst>
              <a:ext uri="{FF2B5EF4-FFF2-40B4-BE49-F238E27FC236}">
                <a16:creationId xmlns:a16="http://schemas.microsoft.com/office/drawing/2014/main" id="{7C2970B3-5C65-FF7C-A97D-290851A42212}"/>
              </a:ext>
            </a:extLst>
          </p:cNvPr>
          <p:cNvSpPr txBox="1"/>
          <p:nvPr/>
        </p:nvSpPr>
        <p:spPr>
          <a:xfrm>
            <a:off x="107504" y="836712"/>
            <a:ext cx="9036496" cy="1015663"/>
          </a:xfrm>
          <a:prstGeom prst="rect">
            <a:avLst/>
          </a:prstGeom>
          <a:noFill/>
        </p:spPr>
        <p:txBody>
          <a:bodyPr wrap="square" rtlCol="0">
            <a:spAutoFit/>
          </a:bodyPr>
          <a:lstStyle/>
          <a:p>
            <a:r>
              <a:rPr lang="en-GB" sz="2000" b="1" dirty="0"/>
              <a:t>Typically providing measurement of DC and AC voltage and current, and resistance, handheld units are cheap and readily-available. Some meters may also feature an audible continuity test, and transistor testing.</a:t>
            </a:r>
          </a:p>
        </p:txBody>
      </p:sp>
      <p:pic>
        <p:nvPicPr>
          <p:cNvPr id="8" name="Picture 7">
            <a:extLst>
              <a:ext uri="{FF2B5EF4-FFF2-40B4-BE49-F238E27FC236}">
                <a16:creationId xmlns:a16="http://schemas.microsoft.com/office/drawing/2014/main" id="{D84AD92A-5E8E-2D7A-7FBD-AFCA32FFA011}"/>
              </a:ext>
            </a:extLst>
          </p:cNvPr>
          <p:cNvPicPr>
            <a:picLocks noChangeAspect="1"/>
          </p:cNvPicPr>
          <p:nvPr/>
        </p:nvPicPr>
        <p:blipFill>
          <a:blip r:embed="rId2"/>
          <a:stretch>
            <a:fillRect/>
          </a:stretch>
        </p:blipFill>
        <p:spPr>
          <a:xfrm>
            <a:off x="539552" y="1825643"/>
            <a:ext cx="3888432" cy="4195645"/>
          </a:xfrm>
          <a:prstGeom prst="rect">
            <a:avLst/>
          </a:prstGeom>
        </p:spPr>
      </p:pic>
      <p:sp>
        <p:nvSpPr>
          <p:cNvPr id="9" name="TextBox 8">
            <a:extLst>
              <a:ext uri="{FF2B5EF4-FFF2-40B4-BE49-F238E27FC236}">
                <a16:creationId xmlns:a16="http://schemas.microsoft.com/office/drawing/2014/main" id="{E5861DE2-6075-5CB1-1318-B00B82CD9C89}"/>
              </a:ext>
            </a:extLst>
          </p:cNvPr>
          <p:cNvSpPr txBox="1"/>
          <p:nvPr/>
        </p:nvSpPr>
        <p:spPr>
          <a:xfrm>
            <a:off x="4355976" y="2393593"/>
            <a:ext cx="4536504" cy="1323439"/>
          </a:xfrm>
          <a:prstGeom prst="rect">
            <a:avLst/>
          </a:prstGeom>
          <a:noFill/>
        </p:spPr>
        <p:txBody>
          <a:bodyPr wrap="square" rtlCol="0">
            <a:spAutoFit/>
          </a:bodyPr>
          <a:lstStyle/>
          <a:p>
            <a:pPr algn="ctr"/>
            <a:r>
              <a:rPr lang="en-GB" sz="2000" b="1" dirty="0"/>
              <a:t>Edasion digital multimeter.</a:t>
            </a:r>
          </a:p>
          <a:p>
            <a:pPr algn="ctr"/>
            <a:r>
              <a:rPr lang="en-GB" sz="2000" b="1" dirty="0"/>
              <a:t>Includes audible continuity tester, and transistor gain measurements.</a:t>
            </a:r>
          </a:p>
          <a:p>
            <a:pPr algn="ctr"/>
            <a:r>
              <a:rPr lang="en-GB" sz="2000" b="1" dirty="0"/>
              <a:t>£11 on Amazon.</a:t>
            </a:r>
          </a:p>
        </p:txBody>
      </p:sp>
    </p:spTree>
    <p:extLst>
      <p:ext uri="{BB962C8B-B14F-4D97-AF65-F5344CB8AC3E}">
        <p14:creationId xmlns:p14="http://schemas.microsoft.com/office/powerpoint/2010/main" val="28644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Component Testing</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3" name="TextBox 2">
            <a:extLst>
              <a:ext uri="{FF2B5EF4-FFF2-40B4-BE49-F238E27FC236}">
                <a16:creationId xmlns:a16="http://schemas.microsoft.com/office/drawing/2014/main" id="{7C2970B3-5C65-FF7C-A97D-290851A42212}"/>
              </a:ext>
            </a:extLst>
          </p:cNvPr>
          <p:cNvSpPr txBox="1"/>
          <p:nvPr/>
        </p:nvSpPr>
        <p:spPr>
          <a:xfrm>
            <a:off x="107504" y="836712"/>
            <a:ext cx="9036496" cy="707886"/>
          </a:xfrm>
          <a:prstGeom prst="rect">
            <a:avLst/>
          </a:prstGeom>
          <a:noFill/>
        </p:spPr>
        <p:txBody>
          <a:bodyPr wrap="square" rtlCol="0">
            <a:spAutoFit/>
          </a:bodyPr>
          <a:lstStyle/>
          <a:p>
            <a:r>
              <a:rPr lang="en-GB" sz="2000" b="1" dirty="0"/>
              <a:t>As components get smaller (or our eyesight gets worse?), the ability to check the values of resistors, capacitors and inductors may be useful.</a:t>
            </a:r>
          </a:p>
        </p:txBody>
      </p:sp>
      <p:sp>
        <p:nvSpPr>
          <p:cNvPr id="9" name="TextBox 8">
            <a:extLst>
              <a:ext uri="{FF2B5EF4-FFF2-40B4-BE49-F238E27FC236}">
                <a16:creationId xmlns:a16="http://schemas.microsoft.com/office/drawing/2014/main" id="{E5861DE2-6075-5CB1-1318-B00B82CD9C89}"/>
              </a:ext>
            </a:extLst>
          </p:cNvPr>
          <p:cNvSpPr txBox="1"/>
          <p:nvPr/>
        </p:nvSpPr>
        <p:spPr>
          <a:xfrm>
            <a:off x="4355976" y="2393593"/>
            <a:ext cx="4536504" cy="707886"/>
          </a:xfrm>
          <a:prstGeom prst="rect">
            <a:avLst/>
          </a:prstGeom>
          <a:noFill/>
        </p:spPr>
        <p:txBody>
          <a:bodyPr wrap="square" rtlCol="0">
            <a:spAutoFit/>
          </a:bodyPr>
          <a:lstStyle/>
          <a:p>
            <a:pPr algn="ctr"/>
            <a:r>
              <a:rPr lang="en-GB" sz="2000" b="1" dirty="0"/>
              <a:t>Proster BM4070 LCR Meter.</a:t>
            </a:r>
          </a:p>
          <a:p>
            <a:pPr algn="ctr"/>
            <a:r>
              <a:rPr lang="en-GB" sz="2000" b="1" dirty="0"/>
              <a:t>£28 on Amazon.</a:t>
            </a:r>
          </a:p>
        </p:txBody>
      </p:sp>
      <p:pic>
        <p:nvPicPr>
          <p:cNvPr id="6" name="Picture 5">
            <a:extLst>
              <a:ext uri="{FF2B5EF4-FFF2-40B4-BE49-F238E27FC236}">
                <a16:creationId xmlns:a16="http://schemas.microsoft.com/office/drawing/2014/main" id="{C4C6F181-1932-7795-5D99-28B9E110B866}"/>
              </a:ext>
            </a:extLst>
          </p:cNvPr>
          <p:cNvPicPr>
            <a:picLocks noChangeAspect="1"/>
          </p:cNvPicPr>
          <p:nvPr/>
        </p:nvPicPr>
        <p:blipFill>
          <a:blip r:embed="rId2"/>
          <a:stretch>
            <a:fillRect/>
          </a:stretch>
        </p:blipFill>
        <p:spPr>
          <a:xfrm>
            <a:off x="755576" y="1598591"/>
            <a:ext cx="3960440" cy="4448010"/>
          </a:xfrm>
          <a:prstGeom prst="rect">
            <a:avLst/>
          </a:prstGeom>
        </p:spPr>
      </p:pic>
    </p:spTree>
    <p:extLst>
      <p:ext uri="{BB962C8B-B14F-4D97-AF65-F5344CB8AC3E}">
        <p14:creationId xmlns:p14="http://schemas.microsoft.com/office/powerpoint/2010/main" val="406737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Test equipment for Radio Amateurs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764704"/>
            <a:ext cx="8928992" cy="5709255"/>
          </a:xfrm>
          <a:prstGeom prst="rect">
            <a:avLst/>
          </a:prstGeom>
          <a:noFill/>
        </p:spPr>
        <p:txBody>
          <a:bodyPr wrap="square" rtlCol="0">
            <a:spAutoFit/>
          </a:bodyPr>
          <a:lstStyle/>
          <a:p>
            <a:r>
              <a:rPr lang="en-GB" sz="2300" b="1" dirty="0"/>
              <a:t>As radio amateurs, we may have an interest in measurement of various aspects of our station, such as:</a:t>
            </a:r>
          </a:p>
          <a:p>
            <a:pPr marL="342900" indent="-342900">
              <a:buFont typeface="Wingdings" panose="05000000000000000000" pitchFamily="2" charset="2"/>
              <a:buChar char="§"/>
            </a:pPr>
            <a:r>
              <a:rPr lang="en-GB" sz="2300" b="1" dirty="0"/>
              <a:t>Transmitted power (including peak envelope power for SSB)</a:t>
            </a:r>
          </a:p>
          <a:p>
            <a:pPr marL="342900" indent="-342900">
              <a:buFont typeface="Wingdings" panose="05000000000000000000" pitchFamily="2" charset="2"/>
              <a:buChar char="§"/>
            </a:pPr>
            <a:r>
              <a:rPr lang="en-GB" sz="2300" b="1" dirty="0"/>
              <a:t>Antenna health (VSWR or return loss)</a:t>
            </a:r>
          </a:p>
          <a:p>
            <a:pPr marL="342900" indent="-342900">
              <a:buFont typeface="Wingdings" panose="05000000000000000000" pitchFamily="2" charset="2"/>
              <a:buChar char="§"/>
            </a:pPr>
            <a:r>
              <a:rPr lang="en-GB" sz="2300" b="1" dirty="0"/>
              <a:t>Transmission line health (distance to fault and cable losses)</a:t>
            </a:r>
          </a:p>
          <a:p>
            <a:pPr marL="342900" indent="-342900">
              <a:buFont typeface="Wingdings" panose="05000000000000000000" pitchFamily="2" charset="2"/>
              <a:buChar char="§"/>
            </a:pPr>
            <a:r>
              <a:rPr lang="en-GB" sz="2300" b="1" dirty="0"/>
              <a:t>Ability to transmit into a non-radiating load for off-air testing</a:t>
            </a:r>
          </a:p>
          <a:p>
            <a:pPr marL="342900" indent="-342900">
              <a:buFont typeface="Wingdings" panose="05000000000000000000" pitchFamily="2" charset="2"/>
              <a:buChar char="§"/>
            </a:pPr>
            <a:r>
              <a:rPr lang="en-GB" sz="2300" b="1" dirty="0"/>
              <a:t>Ability to get a low-level sample of our transmitted signal</a:t>
            </a:r>
          </a:p>
          <a:p>
            <a:pPr marL="342900" indent="-342900">
              <a:buFont typeface="Wingdings" panose="05000000000000000000" pitchFamily="2" charset="2"/>
              <a:buChar char="§"/>
            </a:pPr>
            <a:r>
              <a:rPr lang="en-GB" sz="2300" b="1" dirty="0"/>
              <a:t>Frequency of our transmission</a:t>
            </a:r>
          </a:p>
          <a:p>
            <a:pPr marL="342900" indent="-342900">
              <a:buFont typeface="Wingdings" panose="05000000000000000000" pitchFamily="2" charset="2"/>
              <a:buChar char="§"/>
            </a:pPr>
            <a:r>
              <a:rPr lang="en-GB" sz="2300" b="1" dirty="0"/>
              <a:t>Spectral purity of our transmission</a:t>
            </a:r>
          </a:p>
          <a:p>
            <a:pPr marL="342900" indent="-342900">
              <a:buFont typeface="Wingdings" panose="05000000000000000000" pitchFamily="2" charset="2"/>
              <a:buChar char="§"/>
            </a:pPr>
            <a:r>
              <a:rPr lang="en-GB" sz="2300" b="1" dirty="0"/>
              <a:t>Sensitivity of our receiver</a:t>
            </a:r>
          </a:p>
          <a:p>
            <a:r>
              <a:rPr lang="en-GB" sz="2300" b="1" dirty="0"/>
              <a:t>Those interested in electronics construction will also need:</a:t>
            </a:r>
          </a:p>
          <a:p>
            <a:pPr marL="342900" indent="-342900">
              <a:buFont typeface="Wingdings" panose="05000000000000000000" pitchFamily="2" charset="2"/>
              <a:buChar char="§"/>
            </a:pPr>
            <a:r>
              <a:rPr lang="en-GB" sz="2300" b="1" dirty="0"/>
              <a:t>Accurate measurement of voltage, current and DC resistance</a:t>
            </a:r>
          </a:p>
          <a:p>
            <a:pPr marL="342900" indent="-342900">
              <a:buFont typeface="Wingdings" panose="05000000000000000000" pitchFamily="2" charset="2"/>
              <a:buChar char="§"/>
            </a:pPr>
            <a:r>
              <a:rPr lang="en-GB" sz="2300" b="1" dirty="0"/>
              <a:t>Measurement of capacitance and inductance</a:t>
            </a:r>
          </a:p>
          <a:p>
            <a:pPr marL="342900" indent="-342900">
              <a:buFont typeface="Wingdings" panose="05000000000000000000" pitchFamily="2" charset="2"/>
              <a:buChar char="§"/>
            </a:pPr>
            <a:r>
              <a:rPr lang="en-GB" sz="2300" b="1" dirty="0"/>
              <a:t>A wide range of DC supply voltages</a:t>
            </a:r>
          </a:p>
          <a:p>
            <a:pPr marL="342900" indent="-342900">
              <a:buFont typeface="Wingdings" panose="05000000000000000000" pitchFamily="2" charset="2"/>
              <a:buChar char="§"/>
            </a:pPr>
            <a:r>
              <a:rPr lang="en-GB" sz="2300" b="1" dirty="0"/>
              <a:t>An oscilloscope</a:t>
            </a:r>
          </a:p>
          <a:p>
            <a:endParaRPr lang="en-GB" sz="2000" b="1" dirty="0"/>
          </a:p>
        </p:txBody>
      </p:sp>
    </p:spTree>
    <p:extLst>
      <p:ext uri="{BB962C8B-B14F-4D97-AF65-F5344CB8AC3E}">
        <p14:creationId xmlns:p14="http://schemas.microsoft.com/office/powerpoint/2010/main" val="104357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Oscilloscopes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3" name="TextBox 2">
            <a:extLst>
              <a:ext uri="{FF2B5EF4-FFF2-40B4-BE49-F238E27FC236}">
                <a16:creationId xmlns:a16="http://schemas.microsoft.com/office/drawing/2014/main" id="{7C2970B3-5C65-FF7C-A97D-290851A42212}"/>
              </a:ext>
            </a:extLst>
          </p:cNvPr>
          <p:cNvSpPr txBox="1"/>
          <p:nvPr/>
        </p:nvSpPr>
        <p:spPr>
          <a:xfrm>
            <a:off x="107504" y="836712"/>
            <a:ext cx="9036496" cy="1015663"/>
          </a:xfrm>
          <a:prstGeom prst="rect">
            <a:avLst/>
          </a:prstGeom>
          <a:noFill/>
        </p:spPr>
        <p:txBody>
          <a:bodyPr wrap="square" rtlCol="0">
            <a:spAutoFit/>
          </a:bodyPr>
          <a:lstStyle/>
          <a:p>
            <a:r>
              <a:rPr lang="en-GB" sz="2000" b="1" dirty="0"/>
              <a:t>Oscilloscopes used to be expensive, but use of LCD screens instead of CRTs, and modern digital electronics allow RF bandwidth units with storage within hobbyist’s budgets.</a:t>
            </a:r>
          </a:p>
        </p:txBody>
      </p:sp>
      <p:sp>
        <p:nvSpPr>
          <p:cNvPr id="9" name="TextBox 8">
            <a:extLst>
              <a:ext uri="{FF2B5EF4-FFF2-40B4-BE49-F238E27FC236}">
                <a16:creationId xmlns:a16="http://schemas.microsoft.com/office/drawing/2014/main" id="{E5861DE2-6075-5CB1-1318-B00B82CD9C89}"/>
              </a:ext>
            </a:extLst>
          </p:cNvPr>
          <p:cNvSpPr txBox="1"/>
          <p:nvPr/>
        </p:nvSpPr>
        <p:spPr>
          <a:xfrm>
            <a:off x="107504" y="2393593"/>
            <a:ext cx="4752528" cy="707886"/>
          </a:xfrm>
          <a:prstGeom prst="rect">
            <a:avLst/>
          </a:prstGeom>
          <a:noFill/>
        </p:spPr>
        <p:txBody>
          <a:bodyPr wrap="square" rtlCol="0">
            <a:spAutoFit/>
          </a:bodyPr>
          <a:lstStyle/>
          <a:p>
            <a:pPr algn="ctr"/>
            <a:r>
              <a:rPr lang="en-GB" sz="2000" b="1" dirty="0"/>
              <a:t>Hantek 100MHz 2 Channel Storage Scope.</a:t>
            </a:r>
          </a:p>
          <a:p>
            <a:pPr algn="ctr"/>
            <a:r>
              <a:rPr lang="en-GB" sz="2000" b="1" dirty="0"/>
              <a:t>£190 on Amazon.</a:t>
            </a:r>
          </a:p>
        </p:txBody>
      </p:sp>
      <p:pic>
        <p:nvPicPr>
          <p:cNvPr id="7" name="Picture 6">
            <a:extLst>
              <a:ext uri="{FF2B5EF4-FFF2-40B4-BE49-F238E27FC236}">
                <a16:creationId xmlns:a16="http://schemas.microsoft.com/office/drawing/2014/main" id="{677158A0-B89E-6C20-97A4-B64B07380581}"/>
              </a:ext>
            </a:extLst>
          </p:cNvPr>
          <p:cNvPicPr>
            <a:picLocks noChangeAspect="1"/>
          </p:cNvPicPr>
          <p:nvPr/>
        </p:nvPicPr>
        <p:blipFill>
          <a:blip r:embed="rId2"/>
          <a:stretch>
            <a:fillRect/>
          </a:stretch>
        </p:blipFill>
        <p:spPr>
          <a:xfrm>
            <a:off x="4716016" y="1628800"/>
            <a:ext cx="4151256" cy="4458027"/>
          </a:xfrm>
          <a:prstGeom prst="rect">
            <a:avLst/>
          </a:prstGeom>
        </p:spPr>
      </p:pic>
    </p:spTree>
    <p:extLst>
      <p:ext uri="{BB962C8B-B14F-4D97-AF65-F5344CB8AC3E}">
        <p14:creationId xmlns:p14="http://schemas.microsoft.com/office/powerpoint/2010/main" val="377382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Further Reading</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7" name="Picture 6">
            <a:extLst>
              <a:ext uri="{FF2B5EF4-FFF2-40B4-BE49-F238E27FC236}">
                <a16:creationId xmlns:a16="http://schemas.microsoft.com/office/drawing/2014/main" id="{6131141B-9778-7AF4-C39B-81E532F3B7D3}"/>
              </a:ext>
            </a:extLst>
          </p:cNvPr>
          <p:cNvPicPr>
            <a:picLocks noChangeAspect="1"/>
          </p:cNvPicPr>
          <p:nvPr/>
        </p:nvPicPr>
        <p:blipFill>
          <a:blip r:embed="rId2"/>
          <a:stretch>
            <a:fillRect/>
          </a:stretch>
        </p:blipFill>
        <p:spPr>
          <a:xfrm>
            <a:off x="790541" y="1052736"/>
            <a:ext cx="3133387" cy="4248472"/>
          </a:xfrm>
          <a:prstGeom prst="rect">
            <a:avLst/>
          </a:prstGeom>
        </p:spPr>
      </p:pic>
      <p:pic>
        <p:nvPicPr>
          <p:cNvPr id="10" name="Picture 9">
            <a:extLst>
              <a:ext uri="{FF2B5EF4-FFF2-40B4-BE49-F238E27FC236}">
                <a16:creationId xmlns:a16="http://schemas.microsoft.com/office/drawing/2014/main" id="{EF71C81C-48AC-8A00-772B-7D111AAD6BB6}"/>
              </a:ext>
            </a:extLst>
          </p:cNvPr>
          <p:cNvPicPr>
            <a:picLocks noChangeAspect="1"/>
          </p:cNvPicPr>
          <p:nvPr/>
        </p:nvPicPr>
        <p:blipFill>
          <a:blip r:embed="rId3"/>
          <a:stretch>
            <a:fillRect/>
          </a:stretch>
        </p:blipFill>
        <p:spPr>
          <a:xfrm>
            <a:off x="5004048" y="1700808"/>
            <a:ext cx="3248025" cy="4392488"/>
          </a:xfrm>
          <a:prstGeom prst="rect">
            <a:avLst/>
          </a:prstGeom>
        </p:spPr>
      </p:pic>
      <p:sp>
        <p:nvSpPr>
          <p:cNvPr id="11" name="TextBox 10">
            <a:extLst>
              <a:ext uri="{FF2B5EF4-FFF2-40B4-BE49-F238E27FC236}">
                <a16:creationId xmlns:a16="http://schemas.microsoft.com/office/drawing/2014/main" id="{ED7B117E-59E0-EF9D-3962-2BEC570E6700}"/>
              </a:ext>
            </a:extLst>
          </p:cNvPr>
          <p:cNvSpPr txBox="1"/>
          <p:nvPr/>
        </p:nvSpPr>
        <p:spPr>
          <a:xfrm>
            <a:off x="251520" y="5373216"/>
            <a:ext cx="4320480" cy="707886"/>
          </a:xfrm>
          <a:prstGeom prst="rect">
            <a:avLst/>
          </a:prstGeom>
          <a:noFill/>
        </p:spPr>
        <p:txBody>
          <a:bodyPr wrap="square" rtlCol="0">
            <a:spAutoFit/>
          </a:bodyPr>
          <a:lstStyle/>
          <a:p>
            <a:pPr algn="ctr"/>
            <a:r>
              <a:rPr lang="en-GB" sz="2000" b="1" dirty="0"/>
              <a:t>Testing 123, by Andrew Barron, ZL3DW</a:t>
            </a:r>
          </a:p>
          <a:p>
            <a:pPr algn="ctr"/>
            <a:r>
              <a:rPr lang="en-GB" sz="2000" b="1" dirty="0"/>
              <a:t>£15 on Amazon, or £8 on Kindle.</a:t>
            </a:r>
          </a:p>
        </p:txBody>
      </p:sp>
      <p:sp>
        <p:nvSpPr>
          <p:cNvPr id="12" name="TextBox 11">
            <a:extLst>
              <a:ext uri="{FF2B5EF4-FFF2-40B4-BE49-F238E27FC236}">
                <a16:creationId xmlns:a16="http://schemas.microsoft.com/office/drawing/2014/main" id="{A084BF57-C920-15B2-D900-FF8086A39964}"/>
              </a:ext>
            </a:extLst>
          </p:cNvPr>
          <p:cNvSpPr txBox="1"/>
          <p:nvPr/>
        </p:nvSpPr>
        <p:spPr>
          <a:xfrm>
            <a:off x="4572000" y="992922"/>
            <a:ext cx="4320480" cy="707886"/>
          </a:xfrm>
          <a:prstGeom prst="rect">
            <a:avLst/>
          </a:prstGeom>
          <a:noFill/>
        </p:spPr>
        <p:txBody>
          <a:bodyPr wrap="square" rtlCol="0">
            <a:spAutoFit/>
          </a:bodyPr>
          <a:lstStyle/>
          <a:p>
            <a:pPr algn="ctr"/>
            <a:r>
              <a:rPr lang="en-GB" sz="2000" b="1" dirty="0"/>
              <a:t>Test Equipment for the Radio Amateur,</a:t>
            </a:r>
          </a:p>
          <a:p>
            <a:pPr algn="ctr"/>
            <a:r>
              <a:rPr lang="en-GB" sz="2000" b="1" dirty="0"/>
              <a:t>by Clive Smith, G4FZH.</a:t>
            </a:r>
          </a:p>
        </p:txBody>
      </p:sp>
    </p:spTree>
    <p:extLst>
      <p:ext uri="{BB962C8B-B14F-4D97-AF65-F5344CB8AC3E}">
        <p14:creationId xmlns:p14="http://schemas.microsoft.com/office/powerpoint/2010/main" val="243731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Transmitted Power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2" name="TextBox 1"/>
          <p:cNvSpPr txBox="1"/>
          <p:nvPr/>
        </p:nvSpPr>
        <p:spPr>
          <a:xfrm>
            <a:off x="107504" y="836712"/>
            <a:ext cx="8928992" cy="2246769"/>
          </a:xfrm>
          <a:prstGeom prst="rect">
            <a:avLst/>
          </a:prstGeom>
          <a:noFill/>
        </p:spPr>
        <p:txBody>
          <a:bodyPr wrap="square" rtlCol="0">
            <a:spAutoFit/>
          </a:bodyPr>
          <a:lstStyle/>
          <a:p>
            <a:r>
              <a:rPr lang="en-GB" sz="2000" b="1" dirty="0"/>
              <a:t>UK amateur radio licences include various power limits, for example a full licensee may radiate 32W (15dBW) peak envelope power in the upper part of the 160m band, 1.85 to 2MHz.</a:t>
            </a:r>
          </a:p>
          <a:p>
            <a:endParaRPr lang="en-GB" sz="2000" b="1" dirty="0"/>
          </a:p>
          <a:p>
            <a:r>
              <a:rPr lang="en-GB" sz="2000" b="1" dirty="0"/>
              <a:t>Measurement of CW or FM power is relatively easy, and there are many products on the market which can give us a sufficiently accurate reading, typically ±5% to ±10%</a:t>
            </a:r>
          </a:p>
        </p:txBody>
      </p:sp>
      <p:pic>
        <p:nvPicPr>
          <p:cNvPr id="6" name="Picture 5">
            <a:extLst>
              <a:ext uri="{FF2B5EF4-FFF2-40B4-BE49-F238E27FC236}">
                <a16:creationId xmlns:a16="http://schemas.microsoft.com/office/drawing/2014/main" id="{3B3E9C18-8A9E-7B9A-32F1-A0A6DE74459F}"/>
              </a:ext>
            </a:extLst>
          </p:cNvPr>
          <p:cNvPicPr>
            <a:picLocks noChangeAspect="1"/>
          </p:cNvPicPr>
          <p:nvPr/>
        </p:nvPicPr>
        <p:blipFill>
          <a:blip r:embed="rId2"/>
          <a:stretch>
            <a:fillRect/>
          </a:stretch>
        </p:blipFill>
        <p:spPr>
          <a:xfrm>
            <a:off x="3995937" y="3142659"/>
            <a:ext cx="4953000" cy="2990850"/>
          </a:xfrm>
          <a:prstGeom prst="rect">
            <a:avLst/>
          </a:prstGeom>
        </p:spPr>
      </p:pic>
      <p:sp>
        <p:nvSpPr>
          <p:cNvPr id="7" name="TextBox 6">
            <a:extLst>
              <a:ext uri="{FF2B5EF4-FFF2-40B4-BE49-F238E27FC236}">
                <a16:creationId xmlns:a16="http://schemas.microsoft.com/office/drawing/2014/main" id="{15898045-B25E-C905-3E84-40C6D7545257}"/>
              </a:ext>
            </a:extLst>
          </p:cNvPr>
          <p:cNvSpPr txBox="1"/>
          <p:nvPr/>
        </p:nvSpPr>
        <p:spPr>
          <a:xfrm>
            <a:off x="107505" y="3268722"/>
            <a:ext cx="3888432" cy="2831544"/>
          </a:xfrm>
          <a:prstGeom prst="rect">
            <a:avLst/>
          </a:prstGeom>
          <a:noFill/>
        </p:spPr>
        <p:txBody>
          <a:bodyPr wrap="square" rtlCol="0">
            <a:spAutoFit/>
          </a:bodyPr>
          <a:lstStyle/>
          <a:p>
            <a:r>
              <a:rPr lang="en-GB" sz="2000" b="1" dirty="0"/>
              <a:t>Measurement of an SSB signal is more complicated. The RF power varies according to the modulating signal (typically speech). The moving coil meter in a simple power or VSWR meter cannot react quickly enough to show the peak envelope power.</a:t>
            </a:r>
          </a:p>
          <a:p>
            <a:endParaRPr lang="en-GB" dirty="0"/>
          </a:p>
        </p:txBody>
      </p:sp>
    </p:spTree>
    <p:extLst>
      <p:ext uri="{BB962C8B-B14F-4D97-AF65-F5344CB8AC3E}">
        <p14:creationId xmlns:p14="http://schemas.microsoft.com/office/powerpoint/2010/main" val="350636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E4689E1-213A-B32E-05D5-AD5489F029B5}"/>
              </a:ext>
            </a:extLst>
          </p:cNvPr>
          <p:cNvPicPr>
            <a:picLocks noChangeAspect="1"/>
          </p:cNvPicPr>
          <p:nvPr/>
        </p:nvPicPr>
        <p:blipFill>
          <a:blip r:embed="rId2"/>
          <a:stretch>
            <a:fillRect/>
          </a:stretch>
        </p:blipFill>
        <p:spPr>
          <a:xfrm>
            <a:off x="4049923" y="4437112"/>
            <a:ext cx="1735419" cy="1631903"/>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Transmitted Power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pic>
        <p:nvPicPr>
          <p:cNvPr id="8" name="Picture 7">
            <a:extLst>
              <a:ext uri="{FF2B5EF4-FFF2-40B4-BE49-F238E27FC236}">
                <a16:creationId xmlns:a16="http://schemas.microsoft.com/office/drawing/2014/main" id="{D9CC39E0-266C-E1FD-1E6C-31694A7DF7D6}"/>
              </a:ext>
            </a:extLst>
          </p:cNvPr>
          <p:cNvPicPr>
            <a:picLocks noChangeAspect="1"/>
          </p:cNvPicPr>
          <p:nvPr/>
        </p:nvPicPr>
        <p:blipFill>
          <a:blip r:embed="rId3"/>
          <a:stretch>
            <a:fillRect/>
          </a:stretch>
        </p:blipFill>
        <p:spPr>
          <a:xfrm>
            <a:off x="179512" y="1544598"/>
            <a:ext cx="5229225" cy="2895600"/>
          </a:xfrm>
          <a:prstGeom prst="rect">
            <a:avLst/>
          </a:prstGeom>
        </p:spPr>
      </p:pic>
      <p:sp>
        <p:nvSpPr>
          <p:cNvPr id="9" name="TextBox 8">
            <a:extLst>
              <a:ext uri="{FF2B5EF4-FFF2-40B4-BE49-F238E27FC236}">
                <a16:creationId xmlns:a16="http://schemas.microsoft.com/office/drawing/2014/main" id="{6F1FACFD-7875-025E-5F99-157A25517E35}"/>
              </a:ext>
            </a:extLst>
          </p:cNvPr>
          <p:cNvSpPr txBox="1"/>
          <p:nvPr/>
        </p:nvSpPr>
        <p:spPr>
          <a:xfrm>
            <a:off x="107504" y="836712"/>
            <a:ext cx="8928992" cy="707886"/>
          </a:xfrm>
          <a:prstGeom prst="rect">
            <a:avLst/>
          </a:prstGeom>
          <a:noFill/>
        </p:spPr>
        <p:txBody>
          <a:bodyPr wrap="square" rtlCol="0">
            <a:spAutoFit/>
          </a:bodyPr>
          <a:lstStyle/>
          <a:p>
            <a:r>
              <a:rPr lang="en-US" sz="2000" b="1" dirty="0"/>
              <a:t>The problem of measuring peak envelope power can be solved with a simple electronic circuit which can </a:t>
            </a:r>
            <a:r>
              <a:rPr lang="en-GB" sz="2000" b="1" dirty="0"/>
              <a:t>“hold” the peak level.</a:t>
            </a:r>
          </a:p>
        </p:txBody>
      </p:sp>
      <p:pic>
        <p:nvPicPr>
          <p:cNvPr id="11" name="Picture 10">
            <a:extLst>
              <a:ext uri="{FF2B5EF4-FFF2-40B4-BE49-F238E27FC236}">
                <a16:creationId xmlns:a16="http://schemas.microsoft.com/office/drawing/2014/main" id="{4A9AF035-5FD8-548D-F4BB-5F21F62FA258}"/>
              </a:ext>
            </a:extLst>
          </p:cNvPr>
          <p:cNvPicPr>
            <a:picLocks noChangeAspect="1"/>
          </p:cNvPicPr>
          <p:nvPr/>
        </p:nvPicPr>
        <p:blipFill>
          <a:blip r:embed="rId4"/>
          <a:stretch>
            <a:fillRect/>
          </a:stretch>
        </p:blipFill>
        <p:spPr>
          <a:xfrm>
            <a:off x="187896" y="4648021"/>
            <a:ext cx="1266825" cy="1000125"/>
          </a:xfrm>
          <a:prstGeom prst="rect">
            <a:avLst/>
          </a:prstGeom>
        </p:spPr>
      </p:pic>
      <p:cxnSp>
        <p:nvCxnSpPr>
          <p:cNvPr id="13" name="Straight Arrow Connector 12">
            <a:extLst>
              <a:ext uri="{FF2B5EF4-FFF2-40B4-BE49-F238E27FC236}">
                <a16:creationId xmlns:a16="http://schemas.microsoft.com/office/drawing/2014/main" id="{A28DD785-70B4-DDAE-B8CC-CFF1712B31E0}"/>
              </a:ext>
            </a:extLst>
          </p:cNvPr>
          <p:cNvCxnSpPr/>
          <p:nvPr/>
        </p:nvCxnSpPr>
        <p:spPr>
          <a:xfrm flipH="1">
            <a:off x="1454721" y="4005064"/>
            <a:ext cx="1533103" cy="8640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8E3933F-89B2-7312-2023-D0364AE0636B}"/>
              </a:ext>
            </a:extLst>
          </p:cNvPr>
          <p:cNvPicPr>
            <a:picLocks noChangeAspect="1"/>
          </p:cNvPicPr>
          <p:nvPr/>
        </p:nvPicPr>
        <p:blipFill>
          <a:blip r:embed="rId5"/>
          <a:stretch>
            <a:fillRect/>
          </a:stretch>
        </p:blipFill>
        <p:spPr>
          <a:xfrm>
            <a:off x="6012160" y="1320940"/>
            <a:ext cx="2793479" cy="4770403"/>
          </a:xfrm>
          <a:prstGeom prst="rect">
            <a:avLst/>
          </a:prstGeom>
        </p:spPr>
      </p:pic>
      <p:cxnSp>
        <p:nvCxnSpPr>
          <p:cNvPr id="16" name="Straight Arrow Connector 15">
            <a:extLst>
              <a:ext uri="{FF2B5EF4-FFF2-40B4-BE49-F238E27FC236}">
                <a16:creationId xmlns:a16="http://schemas.microsoft.com/office/drawing/2014/main" id="{0D1877CE-67F0-4B18-B612-5F886E9DAEAE}"/>
              </a:ext>
            </a:extLst>
          </p:cNvPr>
          <p:cNvCxnSpPr>
            <a:cxnSpLocks/>
          </p:cNvCxnSpPr>
          <p:nvPr/>
        </p:nvCxnSpPr>
        <p:spPr>
          <a:xfrm flipH="1">
            <a:off x="5480745" y="4149080"/>
            <a:ext cx="2547639" cy="9990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24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Dummy Load</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8928992" cy="1323439"/>
          </a:xfrm>
          <a:prstGeom prst="rect">
            <a:avLst/>
          </a:prstGeom>
          <a:noFill/>
        </p:spPr>
        <p:txBody>
          <a:bodyPr wrap="square" rtlCol="0">
            <a:spAutoFit/>
          </a:bodyPr>
          <a:lstStyle/>
          <a:p>
            <a:r>
              <a:rPr lang="en-GB" sz="2000" b="1" dirty="0"/>
              <a:t>Ideally, we should have a good 50Ω non-reactive non-radiating load when measuring transmitted power. For the HF bands, it’s possible to make one using a combination of resistors to achieve a total of 50</a:t>
            </a:r>
            <a:r>
              <a:rPr lang="el-GR" sz="2000" b="1" dirty="0"/>
              <a:t>Ω</a:t>
            </a:r>
            <a:r>
              <a:rPr lang="en-GB" sz="2000" b="1" dirty="0"/>
              <a:t> resistance, and with sufficient power.</a:t>
            </a:r>
          </a:p>
        </p:txBody>
      </p:sp>
      <p:pic>
        <p:nvPicPr>
          <p:cNvPr id="1026" name="Picture 2" descr="Dummy Load Construction">
            <a:extLst>
              <a:ext uri="{FF2B5EF4-FFF2-40B4-BE49-F238E27FC236}">
                <a16:creationId xmlns:a16="http://schemas.microsoft.com/office/drawing/2014/main" id="{FDD2B0DE-D951-7792-67AC-FE6F1C0D4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20888"/>
            <a:ext cx="4170040" cy="3648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54C4A7-C716-89FB-A129-4001BAF61931}"/>
              </a:ext>
            </a:extLst>
          </p:cNvPr>
          <p:cNvSpPr txBox="1"/>
          <p:nvPr/>
        </p:nvSpPr>
        <p:spPr>
          <a:xfrm>
            <a:off x="107504" y="2420888"/>
            <a:ext cx="4464496" cy="1908215"/>
          </a:xfrm>
          <a:prstGeom prst="rect">
            <a:avLst/>
          </a:prstGeom>
          <a:noFill/>
        </p:spPr>
        <p:txBody>
          <a:bodyPr wrap="square" rtlCol="0">
            <a:spAutoFit/>
          </a:bodyPr>
          <a:lstStyle/>
          <a:p>
            <a:r>
              <a:rPr lang="en-GB" sz="2000" b="1" dirty="0"/>
              <a:t>For example, twenty 1k</a:t>
            </a:r>
            <a:r>
              <a:rPr lang="el-GR" sz="2000" b="1" dirty="0"/>
              <a:t>Ω</a:t>
            </a:r>
            <a:r>
              <a:rPr lang="en-GB" sz="2000" b="1" dirty="0"/>
              <a:t> ½W resistors in parallel will give us a 50</a:t>
            </a:r>
            <a:r>
              <a:rPr lang="el-GR" sz="2000" b="1" dirty="0"/>
              <a:t>Ω</a:t>
            </a:r>
            <a:r>
              <a:rPr lang="en-GB" sz="2000" b="1" dirty="0"/>
              <a:t> load capable of 10W. Immersing the resistors in a non-conductive coolant will increase the power handling.</a:t>
            </a:r>
          </a:p>
          <a:p>
            <a:endParaRPr lang="en-GB" dirty="0"/>
          </a:p>
        </p:txBody>
      </p:sp>
    </p:spTree>
    <p:extLst>
      <p:ext uri="{BB962C8B-B14F-4D97-AF65-F5344CB8AC3E}">
        <p14:creationId xmlns:p14="http://schemas.microsoft.com/office/powerpoint/2010/main" val="177719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Dummy Load</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707886"/>
          </a:xfrm>
          <a:prstGeom prst="rect">
            <a:avLst/>
          </a:prstGeom>
          <a:noFill/>
        </p:spPr>
        <p:txBody>
          <a:bodyPr wrap="square" rtlCol="0">
            <a:spAutoFit/>
          </a:bodyPr>
          <a:lstStyle/>
          <a:p>
            <a:r>
              <a:rPr lang="en-GB" sz="2000" b="1" dirty="0"/>
              <a:t>A home-made load for high power, and/or frequencies above 30MHz is not so easy. Fortunately, commercial loads are inexpensive, and readily available new or used.</a:t>
            </a:r>
          </a:p>
        </p:txBody>
      </p:sp>
      <p:pic>
        <p:nvPicPr>
          <p:cNvPr id="7" name="Picture 6">
            <a:extLst>
              <a:ext uri="{FF2B5EF4-FFF2-40B4-BE49-F238E27FC236}">
                <a16:creationId xmlns:a16="http://schemas.microsoft.com/office/drawing/2014/main" id="{B7F5DA5C-A500-2B83-5377-453E5B0FC3EE}"/>
              </a:ext>
            </a:extLst>
          </p:cNvPr>
          <p:cNvPicPr>
            <a:picLocks noChangeAspect="1"/>
          </p:cNvPicPr>
          <p:nvPr/>
        </p:nvPicPr>
        <p:blipFill>
          <a:blip r:embed="rId2"/>
          <a:stretch>
            <a:fillRect/>
          </a:stretch>
        </p:blipFill>
        <p:spPr>
          <a:xfrm>
            <a:off x="611560" y="1634327"/>
            <a:ext cx="2533650" cy="3409950"/>
          </a:xfrm>
          <a:prstGeom prst="rect">
            <a:avLst/>
          </a:prstGeom>
        </p:spPr>
      </p:pic>
      <p:sp>
        <p:nvSpPr>
          <p:cNvPr id="8" name="TextBox 7">
            <a:extLst>
              <a:ext uri="{FF2B5EF4-FFF2-40B4-BE49-F238E27FC236}">
                <a16:creationId xmlns:a16="http://schemas.microsoft.com/office/drawing/2014/main" id="{7E32BA30-8260-B240-3D93-1BC84C583B0A}"/>
              </a:ext>
            </a:extLst>
          </p:cNvPr>
          <p:cNvSpPr txBox="1"/>
          <p:nvPr/>
        </p:nvSpPr>
        <p:spPr>
          <a:xfrm>
            <a:off x="611560" y="5169386"/>
            <a:ext cx="2749674" cy="707886"/>
          </a:xfrm>
          <a:prstGeom prst="rect">
            <a:avLst/>
          </a:prstGeom>
          <a:noFill/>
        </p:spPr>
        <p:txBody>
          <a:bodyPr wrap="square" rtlCol="0">
            <a:spAutoFit/>
          </a:bodyPr>
          <a:lstStyle/>
          <a:p>
            <a:pPr algn="ctr"/>
            <a:r>
              <a:rPr lang="en-GB" sz="2000" b="1" dirty="0"/>
              <a:t>25W load for DC to 1GHz, £20 on Amazon.</a:t>
            </a:r>
          </a:p>
        </p:txBody>
      </p:sp>
      <p:pic>
        <p:nvPicPr>
          <p:cNvPr id="2050" name="Picture 2" descr="MFJ-264N Dummy Load">
            <a:extLst>
              <a:ext uri="{FF2B5EF4-FFF2-40B4-BE49-F238E27FC236}">
                <a16:creationId xmlns:a16="http://schemas.microsoft.com/office/drawing/2014/main" id="{D04220D7-3BA7-56FA-767D-A5CA7DD26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6946"/>
            <a:ext cx="3714750" cy="3714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9EBCF3-13E1-A59D-925C-9C7FA09E8457}"/>
              </a:ext>
            </a:extLst>
          </p:cNvPr>
          <p:cNvSpPr txBox="1"/>
          <p:nvPr/>
        </p:nvSpPr>
        <p:spPr>
          <a:xfrm>
            <a:off x="4427984" y="5169386"/>
            <a:ext cx="4176464" cy="707886"/>
          </a:xfrm>
          <a:prstGeom prst="rect">
            <a:avLst/>
          </a:prstGeom>
          <a:noFill/>
        </p:spPr>
        <p:txBody>
          <a:bodyPr wrap="square" rtlCol="0">
            <a:spAutoFit/>
          </a:bodyPr>
          <a:lstStyle/>
          <a:p>
            <a:pPr algn="ctr"/>
            <a:r>
              <a:rPr lang="en-GB" sz="2000" b="1" dirty="0"/>
              <a:t>1.5kW (peak) load for DC to 650MHz, £105 from amateur radio shops.</a:t>
            </a:r>
          </a:p>
        </p:txBody>
      </p:sp>
    </p:spTree>
    <p:extLst>
      <p:ext uri="{BB962C8B-B14F-4D97-AF65-F5344CB8AC3E}">
        <p14:creationId xmlns:p14="http://schemas.microsoft.com/office/powerpoint/2010/main" val="221377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SWR / Return Loss Calculator - Engineering Calculators &amp; Tools">
            <a:extLst>
              <a:ext uri="{FF2B5EF4-FFF2-40B4-BE49-F238E27FC236}">
                <a16:creationId xmlns:a16="http://schemas.microsoft.com/office/drawing/2014/main" id="{DFC3F9F8-2D94-F727-A455-BE0D19C58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47" y="3661048"/>
            <a:ext cx="5081325" cy="24322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Antenna VSWR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2862322"/>
          </a:xfrm>
          <a:prstGeom prst="rect">
            <a:avLst/>
          </a:prstGeom>
          <a:noFill/>
        </p:spPr>
        <p:txBody>
          <a:bodyPr wrap="square" rtlCol="0">
            <a:spAutoFit/>
          </a:bodyPr>
          <a:lstStyle/>
          <a:p>
            <a:r>
              <a:rPr lang="en-GB" sz="2000" b="1" dirty="0"/>
              <a:t>VSWR (voltage standing wave ratio) is a measure of the quality of the “match” between the output of the transmitter and the antenna system. For maximum power transfer, the source impedance should be the same as the load impedance, typically 50 ohms.</a:t>
            </a:r>
          </a:p>
          <a:p>
            <a:endParaRPr lang="en-GB" sz="2000" b="1" dirty="0"/>
          </a:p>
          <a:p>
            <a:r>
              <a:rPr lang="en-GB" sz="2000" b="1" dirty="0"/>
              <a:t>A “mis-match” will cause reflection to travel from the antenna back towards the transmitter. The forward power and reflected power combine to produce a standing wave. In the most extreme cases, the standing wave may exceed safe voltages for the coaxial cable, connectors, and components in the output of the transmitter.</a:t>
            </a:r>
          </a:p>
        </p:txBody>
      </p:sp>
    </p:spTree>
    <p:extLst>
      <p:ext uri="{BB962C8B-B14F-4D97-AF65-F5344CB8AC3E}">
        <p14:creationId xmlns:p14="http://schemas.microsoft.com/office/powerpoint/2010/main" val="25471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85074-2AD1-EDD1-8383-BE60BAE235E8}"/>
              </a:ext>
            </a:extLst>
          </p:cNvPr>
          <p:cNvPicPr>
            <a:picLocks noChangeAspect="1"/>
          </p:cNvPicPr>
          <p:nvPr/>
        </p:nvPicPr>
        <p:blipFill>
          <a:blip r:embed="rId2"/>
          <a:stretch>
            <a:fillRect/>
          </a:stretch>
        </p:blipFill>
        <p:spPr>
          <a:xfrm>
            <a:off x="94897" y="2708920"/>
            <a:ext cx="4328169" cy="3094062"/>
          </a:xfrm>
          <a:prstGeom prst="rect">
            <a:avLst/>
          </a:prstGeom>
        </p:spPr>
      </p:pic>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Antenna VSWR</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1015663"/>
          </a:xfrm>
          <a:prstGeom prst="rect">
            <a:avLst/>
          </a:prstGeom>
          <a:noFill/>
        </p:spPr>
        <p:txBody>
          <a:bodyPr wrap="square" rtlCol="0">
            <a:spAutoFit/>
          </a:bodyPr>
          <a:lstStyle/>
          <a:p>
            <a:r>
              <a:rPr lang="en-GB" sz="2000" b="1" dirty="0"/>
              <a:t>It’s possible to derive the VSWR using a single meter, but the most user-friendly VSWR meters have two separate meters. These may be combined into a single housing, as a “cross-needle” device.</a:t>
            </a:r>
          </a:p>
        </p:txBody>
      </p:sp>
      <p:pic>
        <p:nvPicPr>
          <p:cNvPr id="4100" name="Picture 4" descr="COMET CMX-400 140-525 SWR METER Comet Accessories at £119.99 | Ham Radio">
            <a:extLst>
              <a:ext uri="{FF2B5EF4-FFF2-40B4-BE49-F238E27FC236}">
                <a16:creationId xmlns:a16="http://schemas.microsoft.com/office/drawing/2014/main" id="{C4B60713-D75B-B04C-1821-C081356D5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0489"/>
            <a:ext cx="4464495" cy="446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29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836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Coaxial Cable Faults</a:t>
            </a:r>
          </a:p>
        </p:txBody>
      </p:sp>
      <p:sp>
        <p:nvSpPr>
          <p:cNvPr id="5" name="Rectangle 4"/>
          <p:cNvSpPr/>
          <p:nvPr/>
        </p:nvSpPr>
        <p:spPr>
          <a:xfrm>
            <a:off x="0" y="6192688"/>
            <a:ext cx="9144000" cy="6926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b="1" dirty="0"/>
              <a:t>Mike Gathergood, G4KFK				September 2022</a:t>
            </a:r>
          </a:p>
        </p:txBody>
      </p:sp>
      <p:sp>
        <p:nvSpPr>
          <p:cNvPr id="9" name="TextBox 8">
            <a:extLst>
              <a:ext uri="{FF2B5EF4-FFF2-40B4-BE49-F238E27FC236}">
                <a16:creationId xmlns:a16="http://schemas.microsoft.com/office/drawing/2014/main" id="{6F1FACFD-7875-025E-5F99-157A25517E35}"/>
              </a:ext>
            </a:extLst>
          </p:cNvPr>
          <p:cNvSpPr txBox="1"/>
          <p:nvPr/>
        </p:nvSpPr>
        <p:spPr>
          <a:xfrm>
            <a:off x="107504" y="836712"/>
            <a:ext cx="9036496" cy="1015663"/>
          </a:xfrm>
          <a:prstGeom prst="rect">
            <a:avLst/>
          </a:prstGeom>
          <a:noFill/>
        </p:spPr>
        <p:txBody>
          <a:bodyPr wrap="square" rtlCol="0">
            <a:spAutoFit/>
          </a:bodyPr>
          <a:lstStyle/>
          <a:p>
            <a:r>
              <a:rPr lang="en-GB" sz="2000" b="1" dirty="0"/>
              <a:t>A short or open circuit in a coaxial cable are easy to spot, as both will give rise to a high VSWR. The fault may be found by visual inspection, though a “distance to fault” measurement with a VNA (vector network analyser) is more convenient.</a:t>
            </a:r>
          </a:p>
        </p:txBody>
      </p:sp>
      <p:pic>
        <p:nvPicPr>
          <p:cNvPr id="2" name="Picture 1">
            <a:extLst>
              <a:ext uri="{FF2B5EF4-FFF2-40B4-BE49-F238E27FC236}">
                <a16:creationId xmlns:a16="http://schemas.microsoft.com/office/drawing/2014/main" id="{739FCC1C-1D00-83F4-6373-33CAFDDFD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00809"/>
            <a:ext cx="8534400" cy="4192487"/>
          </a:xfrm>
          <a:prstGeom prst="rect">
            <a:avLst/>
          </a:prstGeom>
        </p:spPr>
      </p:pic>
    </p:spTree>
    <p:extLst>
      <p:ext uri="{BB962C8B-B14F-4D97-AF65-F5344CB8AC3E}">
        <p14:creationId xmlns:p14="http://schemas.microsoft.com/office/powerpoint/2010/main" val="4253737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1536</Words>
  <Application>Microsoft Office PowerPoint</Application>
  <PresentationFormat>On-screen Show (4:3)</PresentationFormat>
  <Paragraphs>114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Gathergood</dc:creator>
  <cp:lastModifiedBy>Mike Gathergood</cp:lastModifiedBy>
  <cp:revision>239</cp:revision>
  <dcterms:created xsi:type="dcterms:W3CDTF">2015-05-14T17:08:24Z</dcterms:created>
  <dcterms:modified xsi:type="dcterms:W3CDTF">2022-09-05T14:28:26Z</dcterms:modified>
</cp:coreProperties>
</file>