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263" r:id="rId5"/>
    <p:sldId id="275" r:id="rId6"/>
    <p:sldId id="274" r:id="rId7"/>
    <p:sldId id="269" r:id="rId8"/>
    <p:sldId id="259" r:id="rId9"/>
    <p:sldId id="262" r:id="rId10"/>
    <p:sldId id="271" r:id="rId11"/>
    <p:sldId id="268" r:id="rId12"/>
    <p:sldId id="272" r:id="rId13"/>
    <p:sldId id="273" r:id="rId14"/>
    <p:sldId id="260" r:id="rId15"/>
    <p:sldId id="264" r:id="rId16"/>
    <p:sldId id="276" r:id="rId17"/>
    <p:sldId id="270" r:id="rId18"/>
    <p:sldId id="261" r:id="rId19"/>
    <p:sldId id="265" r:id="rId20"/>
    <p:sldId id="266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83E4C-70C5-4BB1-9A77-6570E76FEAA7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5CB9-530C-41B5-A9E3-68EA59FFD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59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B612-7D65-4C5D-9D34-03871C636125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DAEA3-D93C-4D99-B435-6C6873FDF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02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B612-7D65-4C5D-9D34-03871C636125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DAEA3-D93C-4D99-B435-6C6873FDF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69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B612-7D65-4C5D-9D34-03871C636125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DAEA3-D93C-4D99-B435-6C6873FDF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02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B612-7D65-4C5D-9D34-03871C636125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DAEA3-D93C-4D99-B435-6C6873FDF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56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B612-7D65-4C5D-9D34-03871C636125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DAEA3-D93C-4D99-B435-6C6873FDF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61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B612-7D65-4C5D-9D34-03871C636125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DAEA3-D93C-4D99-B435-6C6873FDF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83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B612-7D65-4C5D-9D34-03871C636125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DAEA3-D93C-4D99-B435-6C6873FDF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26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B612-7D65-4C5D-9D34-03871C636125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DAEA3-D93C-4D99-B435-6C6873FDF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49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B612-7D65-4C5D-9D34-03871C636125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DAEA3-D93C-4D99-B435-6C6873FDF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39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B612-7D65-4C5D-9D34-03871C636125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DAEA3-D93C-4D99-B435-6C6873FDF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69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B612-7D65-4C5D-9D34-03871C636125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DAEA3-D93C-4D99-B435-6C6873FDF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96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0B612-7D65-4C5D-9D34-03871C636125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DAEA3-D93C-4D99-B435-6C6873FDF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3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Using Motorola Radios on 4m, 2m &amp; 70cm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Mike Gathergood, G4KFK				September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CA68AC-561C-FAC7-F6E0-8EDCFDE1D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6770"/>
            <a:ext cx="4249836" cy="52284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6EA7FC-C18D-517C-E48E-2A764127C89F}"/>
              </a:ext>
            </a:extLst>
          </p:cNvPr>
          <p:cNvSpPr txBox="1"/>
          <p:nvPr/>
        </p:nvSpPr>
        <p:spPr>
          <a:xfrm>
            <a:off x="4067944" y="836712"/>
            <a:ext cx="5076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The February 1984 issue of Amateur Radio magazine featured an article by G3VNQ about re-purposing Pye radios for 4m, 2m and 70cm.</a:t>
            </a:r>
          </a:p>
          <a:p>
            <a:endParaRPr lang="en-GB" sz="2000" b="1" dirty="0">
              <a:solidFill>
                <a:schemeClr val="tx2"/>
              </a:solidFill>
            </a:endParaRPr>
          </a:p>
          <a:p>
            <a:r>
              <a:rPr lang="en-GB" sz="2000" b="1" dirty="0">
                <a:solidFill>
                  <a:schemeClr val="tx2"/>
                </a:solidFill>
              </a:rPr>
              <a:t>The March 1984 issue featured an article about using Burndept police radios on 70cm.</a:t>
            </a:r>
          </a:p>
          <a:p>
            <a:endParaRPr lang="en-GB" sz="2000" b="1" dirty="0">
              <a:solidFill>
                <a:schemeClr val="tx2"/>
              </a:solidFill>
            </a:endParaRPr>
          </a:p>
          <a:p>
            <a:r>
              <a:rPr lang="en-GB" sz="2000" b="1" dirty="0">
                <a:solidFill>
                  <a:schemeClr val="tx2"/>
                </a:solidFill>
              </a:rPr>
              <a:t>I though it was about time someone did the same for Motorola radios…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AD000C-516E-97ED-65D4-ECB6BCA31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219" y="3776476"/>
            <a:ext cx="4924277" cy="231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6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 3nd">
            <a:extLst>
              <a:ext uri="{FF2B5EF4-FFF2-40B4-BE49-F238E27FC236}">
                <a16:creationId xmlns:a16="http://schemas.microsoft.com/office/drawing/2014/main" id="{F903C133-E546-3FEC-647F-606566EA5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51620"/>
            <a:ext cx="4513684" cy="451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otorola PMLN5195B Single GP340 Charger (GP320, GP330, GP340, GP360, GP380,  GP640, GP680 Charger) - Radiotronics UK">
            <a:extLst>
              <a:ext uri="{FF2B5EF4-FFF2-40B4-BE49-F238E27FC236}">
                <a16:creationId xmlns:a16="http://schemas.microsoft.com/office/drawing/2014/main" id="{6EFBBFA1-B697-F88E-8FA0-82F680C7C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32149"/>
            <a:ext cx="3981228" cy="39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Portable Radios – the GP360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Mike Gathergood, G4KFK				September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35992C-E69E-1A46-3512-D389801E5135}"/>
              </a:ext>
            </a:extLst>
          </p:cNvPr>
          <p:cNvSpPr txBox="1"/>
          <p:nvPr/>
        </p:nvSpPr>
        <p:spPr>
          <a:xfrm>
            <a:off x="35496" y="908720"/>
            <a:ext cx="6912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255 channels with display.</a:t>
            </a:r>
          </a:p>
          <a:p>
            <a:r>
              <a:rPr lang="en-GB" sz="2800" b="1" dirty="0">
                <a:solidFill>
                  <a:schemeClr val="tx2"/>
                </a:solidFill>
              </a:rPr>
              <a:t>VHF High, 136-174MHz, includes 2m.</a:t>
            </a:r>
          </a:p>
          <a:p>
            <a:r>
              <a:rPr lang="en-GB" sz="2800" b="1" dirty="0">
                <a:solidFill>
                  <a:schemeClr val="tx2"/>
                </a:solidFill>
              </a:rPr>
              <a:t>UHF version is 403-470MHz, includes 70cm.</a:t>
            </a:r>
          </a:p>
          <a:p>
            <a:r>
              <a:rPr lang="en-GB" sz="2800" b="1" dirty="0">
                <a:solidFill>
                  <a:schemeClr val="tx2"/>
                </a:solidFill>
              </a:rPr>
              <a:t>CTCSS for repeaters.</a:t>
            </a:r>
          </a:p>
          <a:p>
            <a:r>
              <a:rPr lang="en-GB" sz="2800" b="1" dirty="0">
                <a:solidFill>
                  <a:schemeClr val="tx2"/>
                </a:solidFill>
              </a:rPr>
              <a:t>5W output.</a:t>
            </a:r>
          </a:p>
        </p:txBody>
      </p:sp>
    </p:spTree>
    <p:extLst>
      <p:ext uri="{BB962C8B-B14F-4D97-AF65-F5344CB8AC3E}">
        <p14:creationId xmlns:p14="http://schemas.microsoft.com/office/powerpoint/2010/main" val="3005563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Portable Radios – antennas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Mike Gathergood, G4KFK				September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35992C-E69E-1A46-3512-D389801E5135}"/>
              </a:ext>
            </a:extLst>
          </p:cNvPr>
          <p:cNvSpPr txBox="1"/>
          <p:nvPr/>
        </p:nvSpPr>
        <p:spPr>
          <a:xfrm>
            <a:off x="35496" y="908720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GP300, GP340 and GP360 have a proprietary threaded antenna connector.</a:t>
            </a:r>
          </a:p>
          <a:p>
            <a:r>
              <a:rPr lang="en-GB" sz="2000" b="1" dirty="0">
                <a:solidFill>
                  <a:schemeClr val="tx2"/>
                </a:solidFill>
              </a:rPr>
              <a:t>Replacement antennas readily available on eBay.</a:t>
            </a:r>
          </a:p>
          <a:p>
            <a:r>
              <a:rPr lang="en-GB" sz="2000" b="1" dirty="0">
                <a:solidFill>
                  <a:schemeClr val="tx2"/>
                </a:solidFill>
              </a:rPr>
              <a:t>Adapters to BNC readily available on eBay.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B1FB71-4455-DE30-EBFA-FD406592B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085"/>
            <a:ext cx="9108504" cy="418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80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Portable Radios – batteries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Mike Gathergood, G4KFK				September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35992C-E69E-1A46-3512-D389801E5135}"/>
              </a:ext>
            </a:extLst>
          </p:cNvPr>
          <p:cNvSpPr txBox="1"/>
          <p:nvPr/>
        </p:nvSpPr>
        <p:spPr>
          <a:xfrm>
            <a:off x="35496" y="908720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Motorola and good-quality after-market batteries for GP300, GP340 and GP360 are readily available on eBay.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9067AA-8EA7-DC37-E9AA-55D804210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6606"/>
            <a:ext cx="9144000" cy="454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02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Motorola PMLN5195B Single GP340 Charger (GP320, GP330, GP340, GP360, GP380,  GP640, GP680 Charger) - Radiotronics UK">
            <a:extLst>
              <a:ext uri="{FF2B5EF4-FFF2-40B4-BE49-F238E27FC236}">
                <a16:creationId xmlns:a16="http://schemas.microsoft.com/office/drawing/2014/main" id="{EE4ED828-AF39-4A1E-9290-F511BA5EA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24314"/>
            <a:ext cx="3981228" cy="335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C78D93-8B74-AB0A-CFBE-EF4A2E13B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573016"/>
            <a:ext cx="4896580" cy="25922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Portable Radios – chargers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Mike Gathergood, G4KFK				September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35992C-E69E-1A46-3512-D389801E5135}"/>
              </a:ext>
            </a:extLst>
          </p:cNvPr>
          <p:cNvSpPr txBox="1"/>
          <p:nvPr/>
        </p:nvSpPr>
        <p:spPr>
          <a:xfrm>
            <a:off x="35496" y="908720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Single and multiple chargers, and battery eliminators, are readily available: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12B5FE-1DF7-B739-C344-F456AF343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0" y="1408222"/>
            <a:ext cx="3977614" cy="475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55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Decoding the Model Numbers, GM350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Mike Gathergood, G4KFK				September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EE403A-1239-7EDB-3E6B-BF71026DB913}"/>
              </a:ext>
            </a:extLst>
          </p:cNvPr>
          <p:cNvSpPr txBox="1"/>
          <p:nvPr/>
        </p:nvSpPr>
        <p:spPr>
          <a:xfrm>
            <a:off x="35496" y="908720"/>
            <a:ext cx="9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M08</a:t>
            </a:r>
            <a:r>
              <a:rPr lang="en-GB" sz="4400" b="1" dirty="0">
                <a:solidFill>
                  <a:srgbClr val="00B050"/>
                </a:solidFill>
              </a:rPr>
              <a:t>K</a:t>
            </a:r>
            <a:r>
              <a:rPr lang="en-GB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en-GB" sz="4400" b="1" dirty="0">
                <a:solidFill>
                  <a:srgbClr val="FF0000"/>
                </a:solidFill>
              </a:rPr>
              <a:t>E</a:t>
            </a:r>
            <a:r>
              <a:rPr lang="en-GB" sz="4400" b="1" dirty="0">
                <a:solidFill>
                  <a:srgbClr val="7030A0"/>
                </a:solidFill>
              </a:rPr>
              <a:t>4</a:t>
            </a:r>
            <a:r>
              <a:rPr lang="en-GB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AA2AN</a:t>
            </a:r>
          </a:p>
          <a:p>
            <a:endParaRPr lang="en-GB" sz="2800" b="1" dirty="0">
              <a:solidFill>
                <a:schemeClr val="tx2"/>
              </a:solidFill>
            </a:endParaRPr>
          </a:p>
          <a:p>
            <a:r>
              <a:rPr lang="en-GB" sz="2400" b="1" dirty="0">
                <a:solidFill>
                  <a:srgbClr val="00B050"/>
                </a:solidFill>
              </a:rPr>
              <a:t>F = 68-88MHz .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K = 136-174MHz.	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R = 403-470MHz.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E = 4 channel, no display.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F = 128 channel, with display.</a:t>
            </a:r>
          </a:p>
          <a:p>
            <a:r>
              <a:rPr lang="en-GB" sz="2400" b="1" dirty="0">
                <a:solidFill>
                  <a:srgbClr val="7030A0"/>
                </a:solidFill>
              </a:rPr>
              <a:t>4 = 12.5kHz channel spacing.</a:t>
            </a:r>
          </a:p>
          <a:p>
            <a:r>
              <a:rPr lang="en-GB" sz="2400" b="1" dirty="0">
                <a:solidFill>
                  <a:srgbClr val="7030A0"/>
                </a:solidFill>
              </a:rPr>
              <a:t>6 = 25kHz channel spacing.</a:t>
            </a:r>
          </a:p>
        </p:txBody>
      </p:sp>
    </p:spTree>
    <p:extLst>
      <p:ext uri="{BB962C8B-B14F-4D97-AF65-F5344CB8AC3E}">
        <p14:creationId xmlns:p14="http://schemas.microsoft.com/office/powerpoint/2010/main" val="1291464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Decoding the Model Numbers, GM340/60/80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Mike Gathergood, G4KFK				September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EE403A-1239-7EDB-3E6B-BF71026DB913}"/>
              </a:ext>
            </a:extLst>
          </p:cNvPr>
          <p:cNvSpPr txBox="1"/>
          <p:nvPr/>
        </p:nvSpPr>
        <p:spPr>
          <a:xfrm>
            <a:off x="35496" y="908720"/>
            <a:ext cx="9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MDM25</a:t>
            </a:r>
            <a:r>
              <a:rPr lang="en-GB" sz="4400" b="1" dirty="0">
                <a:solidFill>
                  <a:srgbClr val="FF0000"/>
                </a:solidFill>
              </a:rPr>
              <a:t>K</a:t>
            </a:r>
            <a:r>
              <a:rPr lang="en-GB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en-GB" sz="4400" b="1" dirty="0">
                <a:solidFill>
                  <a:srgbClr val="00B050"/>
                </a:solidFill>
              </a:rPr>
              <a:t>C</a:t>
            </a:r>
            <a:r>
              <a:rPr lang="en-GB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9AN5AE</a:t>
            </a:r>
          </a:p>
          <a:p>
            <a:endParaRPr lang="en-GB" sz="2800" b="1" dirty="0">
              <a:solidFill>
                <a:schemeClr val="tx2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K = 136-174MHz.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R = 403-470MHz.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C = GM340, 4 channel, no display.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F = GM360, 255 channel, alphanumeric display.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N = GM380, 255 channel, alphanumeric display.</a:t>
            </a:r>
          </a:p>
          <a:p>
            <a:endParaRPr lang="en-GB" sz="2400" b="1" dirty="0">
              <a:solidFill>
                <a:srgbClr val="00B050"/>
              </a:solidFill>
            </a:endParaRPr>
          </a:p>
          <a:p>
            <a:endParaRPr lang="en-GB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40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Decoding the Model Numbers, GM300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Mike Gathergood, G4KFK				September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EE403A-1239-7EDB-3E6B-BF71026DB913}"/>
              </a:ext>
            </a:extLst>
          </p:cNvPr>
          <p:cNvSpPr txBox="1"/>
          <p:nvPr/>
        </p:nvSpPr>
        <p:spPr>
          <a:xfrm>
            <a:off x="35496" y="908720"/>
            <a:ext cx="900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GB" sz="4400" b="1" dirty="0">
                <a:solidFill>
                  <a:srgbClr val="FF0000"/>
                </a:solidFill>
              </a:rPr>
              <a:t>3</a:t>
            </a:r>
            <a:r>
              <a:rPr lang="en-GB" sz="4400" b="1" dirty="0">
                <a:solidFill>
                  <a:srgbClr val="7030A0"/>
                </a:solidFill>
              </a:rPr>
              <a:t>3</a:t>
            </a:r>
            <a:r>
              <a:rPr lang="en-GB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GMC</a:t>
            </a:r>
            <a:r>
              <a:rPr lang="en-GB" sz="4400" b="1" dirty="0">
                <a:solidFill>
                  <a:srgbClr val="00B050"/>
                </a:solidFill>
              </a:rPr>
              <a:t>0</a:t>
            </a:r>
            <a:r>
              <a:rPr lang="en-GB" sz="4400" b="1" dirty="0">
                <a:solidFill>
                  <a:schemeClr val="tx2"/>
                </a:solidFill>
              </a:rPr>
              <a:t>0</a:t>
            </a:r>
            <a:r>
              <a:rPr lang="en-GB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D2A</a:t>
            </a:r>
          </a:p>
          <a:p>
            <a:endParaRPr lang="en-GB" sz="2800" b="1" dirty="0">
              <a:solidFill>
                <a:schemeClr val="tx2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0 = 10W.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3 = 25W.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4 = 45W.</a:t>
            </a:r>
          </a:p>
          <a:p>
            <a:r>
              <a:rPr lang="en-GB" sz="2400" b="1" dirty="0">
                <a:solidFill>
                  <a:srgbClr val="7030A0"/>
                </a:solidFill>
              </a:rPr>
              <a:t>3 = VHF, 146-174MHz.</a:t>
            </a:r>
          </a:p>
          <a:p>
            <a:r>
              <a:rPr lang="en-GB" sz="2400" b="1" dirty="0">
                <a:solidFill>
                  <a:srgbClr val="7030A0"/>
                </a:solidFill>
              </a:rPr>
              <a:t>4 = UHF, 438-470MHz.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0 = 12.5kHz channel spacing.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2 = 25kHz channel spacing.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0 = 8 channels.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9 = 16 channels.</a:t>
            </a:r>
          </a:p>
          <a:p>
            <a:endParaRPr lang="en-GB" sz="2400" b="1" dirty="0">
              <a:solidFill>
                <a:srgbClr val="00B050"/>
              </a:solidFill>
            </a:endParaRPr>
          </a:p>
          <a:p>
            <a:endParaRPr lang="en-GB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52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Decoding the Model Numbers, GP320/340/360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Mike Gathergood, G4KFK				September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EE403A-1239-7EDB-3E6B-BF71026DB913}"/>
              </a:ext>
            </a:extLst>
          </p:cNvPr>
          <p:cNvSpPr txBox="1"/>
          <p:nvPr/>
        </p:nvSpPr>
        <p:spPr>
          <a:xfrm>
            <a:off x="35496" y="908720"/>
            <a:ext cx="9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MDH25</a:t>
            </a:r>
            <a:r>
              <a:rPr lang="en-GB" sz="4400" b="1" dirty="0">
                <a:solidFill>
                  <a:srgbClr val="FF0000"/>
                </a:solidFill>
              </a:rPr>
              <a:t>K</a:t>
            </a:r>
            <a:r>
              <a:rPr lang="en-GB" sz="4400" b="1" dirty="0">
                <a:solidFill>
                  <a:srgbClr val="00B050"/>
                </a:solidFill>
              </a:rPr>
              <a:t>D</a:t>
            </a:r>
            <a:r>
              <a:rPr lang="en-GB" sz="4400" b="1" dirty="0">
                <a:solidFill>
                  <a:srgbClr val="FFC000"/>
                </a:solidFill>
              </a:rPr>
              <a:t>C</a:t>
            </a:r>
            <a:r>
              <a:rPr lang="en-GB" sz="4400" b="1" dirty="0">
                <a:solidFill>
                  <a:srgbClr val="7030A0"/>
                </a:solidFill>
              </a:rPr>
              <a:t>4</a:t>
            </a:r>
            <a:r>
              <a:rPr lang="en-GB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AN3AE</a:t>
            </a:r>
          </a:p>
          <a:p>
            <a:endParaRPr lang="en-GB" sz="2800" b="1" dirty="0">
              <a:solidFill>
                <a:schemeClr val="tx2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K = 136-174MHz.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R = 403-470MHz.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C = 1W for ATEX (intrinsically safe).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D = 5W (VHF), 4W (UHF).</a:t>
            </a:r>
          </a:p>
          <a:p>
            <a:r>
              <a:rPr lang="en-GB" sz="2400" b="1" dirty="0">
                <a:solidFill>
                  <a:srgbClr val="FFC000"/>
                </a:solidFill>
              </a:rPr>
              <a:t>C = GP320/GP340.</a:t>
            </a:r>
          </a:p>
          <a:p>
            <a:r>
              <a:rPr lang="en-GB" sz="2400" b="1" dirty="0">
                <a:solidFill>
                  <a:srgbClr val="FFC000"/>
                </a:solidFill>
              </a:rPr>
              <a:t>F = GP360.</a:t>
            </a:r>
          </a:p>
          <a:p>
            <a:r>
              <a:rPr lang="en-GB" sz="2400" b="1" dirty="0">
                <a:solidFill>
                  <a:srgbClr val="7030A0"/>
                </a:solidFill>
              </a:rPr>
              <a:t>4 = 12.5kHz channel spacing.</a:t>
            </a:r>
          </a:p>
          <a:p>
            <a:r>
              <a:rPr lang="en-GB" sz="2400" b="1" dirty="0">
                <a:solidFill>
                  <a:srgbClr val="7030A0"/>
                </a:solidFill>
              </a:rPr>
              <a:t>6 = 25kHz channel spacing.</a:t>
            </a:r>
          </a:p>
          <a:p>
            <a:r>
              <a:rPr lang="en-GB" sz="2400" b="1" dirty="0">
                <a:solidFill>
                  <a:srgbClr val="7030A0"/>
                </a:solidFill>
              </a:rPr>
              <a:t>9 = programmable channel spacing.</a:t>
            </a:r>
          </a:p>
          <a:p>
            <a:endParaRPr lang="en-GB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66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Decoding the Model Numbers, GP300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Mike Gathergood, G4KFK				September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EE403A-1239-7EDB-3E6B-BF71026DB913}"/>
              </a:ext>
            </a:extLst>
          </p:cNvPr>
          <p:cNvSpPr txBox="1"/>
          <p:nvPr/>
        </p:nvSpPr>
        <p:spPr>
          <a:xfrm>
            <a:off x="35496" y="908720"/>
            <a:ext cx="900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GB" sz="4400" b="1" dirty="0">
                <a:solidFill>
                  <a:srgbClr val="00B050"/>
                </a:solidFill>
              </a:rPr>
              <a:t>9</a:t>
            </a:r>
            <a:r>
              <a:rPr lang="en-GB" sz="4400" b="1" dirty="0">
                <a:solidFill>
                  <a:srgbClr val="FF0000"/>
                </a:solidFill>
              </a:rPr>
              <a:t>3</a:t>
            </a:r>
            <a:r>
              <a:rPr lang="en-GB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YPC</a:t>
            </a:r>
            <a:r>
              <a:rPr lang="en-GB" sz="4400" b="1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GB" sz="4400" b="1" dirty="0">
                <a:solidFill>
                  <a:schemeClr val="bg2">
                    <a:lumMod val="50000"/>
                  </a:schemeClr>
                </a:solidFill>
              </a:rPr>
              <a:t>0</a:t>
            </a:r>
            <a:r>
              <a:rPr lang="en-GB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  <a:r>
              <a:rPr lang="en-GB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GB" sz="4400" dirty="0">
                <a:solidFill>
                  <a:schemeClr val="bg1">
                    <a:lumMod val="50000"/>
                  </a:schemeClr>
                </a:solidFill>
              </a:rPr>
              <a:t>AA</a:t>
            </a:r>
          </a:p>
          <a:p>
            <a:endParaRPr lang="en-GB" sz="2800" b="1" dirty="0">
              <a:solidFill>
                <a:schemeClr val="tx2"/>
              </a:solidFill>
            </a:endParaRPr>
          </a:p>
          <a:p>
            <a:r>
              <a:rPr lang="en-GB" sz="2400" b="1" dirty="0">
                <a:solidFill>
                  <a:srgbClr val="00B050"/>
                </a:solidFill>
              </a:rPr>
              <a:t>2 = 1W on VHF/UHF.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9 = 5W VHF or 4W UHF.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3 = VHF, 146-174 (software cheat will allow down to 144MHz).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4 = UHF, 438-470MHz.</a:t>
            </a:r>
          </a:p>
          <a:p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0 = 12.5kHz channel spacing.		</a:t>
            </a:r>
          </a:p>
          <a:p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2 = 25kHz channel spacing.</a:t>
            </a:r>
          </a:p>
          <a:p>
            <a:r>
              <a:rPr lang="en-GB" sz="2400" b="1" dirty="0">
                <a:solidFill>
                  <a:schemeClr val="bg2">
                    <a:lumMod val="50000"/>
                  </a:schemeClr>
                </a:solidFill>
              </a:rPr>
              <a:t>0 = CTCSS and DPL signalling only.</a:t>
            </a:r>
          </a:p>
          <a:p>
            <a:r>
              <a:rPr lang="en-GB" sz="2400" b="1" dirty="0">
                <a:solidFill>
                  <a:schemeClr val="bg2">
                    <a:lumMod val="50000"/>
                  </a:schemeClr>
                </a:solidFill>
              </a:rPr>
              <a:t>9 = 5 tone selective calling.</a:t>
            </a:r>
          </a:p>
          <a:p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= 2 channels.</a:t>
            </a:r>
          </a:p>
          <a:p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 = 16 channel.</a:t>
            </a:r>
          </a:p>
          <a:p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 = 8 channels.</a:t>
            </a:r>
          </a:p>
        </p:txBody>
      </p:sp>
    </p:spTree>
    <p:extLst>
      <p:ext uri="{BB962C8B-B14F-4D97-AF65-F5344CB8AC3E}">
        <p14:creationId xmlns:p14="http://schemas.microsoft.com/office/powerpoint/2010/main" val="1317216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Programming Software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Mike Gathergood, G4KFK				September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E397CC-6704-17BA-69A5-4CEA5337BAAD}"/>
              </a:ext>
            </a:extLst>
          </p:cNvPr>
          <p:cNvSpPr txBox="1"/>
          <p:nvPr/>
        </p:nvSpPr>
        <p:spPr>
          <a:xfrm>
            <a:off x="35496" y="908720"/>
            <a:ext cx="91085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All these radios had programming software for DOS, and required a “proper” serial RS-232 interface. Do not use a USB/serial adapter. It probably won’t work, and it might “brick” the radio.</a:t>
            </a:r>
          </a:p>
          <a:p>
            <a:endParaRPr lang="en-GB" sz="2400" b="1" dirty="0">
              <a:solidFill>
                <a:schemeClr val="tx2"/>
              </a:solidFill>
            </a:endParaRPr>
          </a:p>
          <a:p>
            <a:r>
              <a:rPr lang="en-GB" sz="2400" b="1" dirty="0">
                <a:solidFill>
                  <a:schemeClr val="tx2"/>
                </a:solidFill>
              </a:rPr>
              <a:t>I have the software for all the radios described.</a:t>
            </a:r>
          </a:p>
          <a:p>
            <a:endParaRPr lang="en-GB" sz="2400" b="1" dirty="0">
              <a:solidFill>
                <a:schemeClr val="tx2"/>
              </a:solidFill>
            </a:endParaRPr>
          </a:p>
          <a:p>
            <a:r>
              <a:rPr lang="en-GB" sz="2400" b="1" dirty="0">
                <a:solidFill>
                  <a:schemeClr val="tx2"/>
                </a:solidFill>
              </a:rPr>
              <a:t>GM340, GM350, GM360 and GM380 programme via the RJ-45 mic socket.</a:t>
            </a:r>
          </a:p>
          <a:p>
            <a:endParaRPr lang="en-GB" sz="2400" b="1" dirty="0">
              <a:solidFill>
                <a:schemeClr val="tx2"/>
              </a:solidFill>
            </a:endParaRPr>
          </a:p>
          <a:p>
            <a:r>
              <a:rPr lang="en-GB" sz="2400" b="1" dirty="0">
                <a:solidFill>
                  <a:schemeClr val="tx2"/>
                </a:solidFill>
              </a:rPr>
              <a:t>GP300 programmes via a device which temporarily replaces the battery. An external 12V supply is required.</a:t>
            </a:r>
          </a:p>
          <a:p>
            <a:endParaRPr lang="en-GB" sz="2400" b="1" dirty="0">
              <a:solidFill>
                <a:schemeClr val="tx2"/>
              </a:solidFill>
            </a:endParaRPr>
          </a:p>
          <a:p>
            <a:r>
              <a:rPr lang="en-GB" sz="2400" b="1" dirty="0">
                <a:solidFill>
                  <a:schemeClr val="tx2"/>
                </a:solidFill>
              </a:rPr>
              <a:t>GP340 and GP360 programme via the external mic/headset connector.</a:t>
            </a:r>
          </a:p>
        </p:txBody>
      </p:sp>
    </p:spTree>
    <p:extLst>
      <p:ext uri="{BB962C8B-B14F-4D97-AF65-F5344CB8AC3E}">
        <p14:creationId xmlns:p14="http://schemas.microsoft.com/office/powerpoint/2010/main" val="556771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Mobile Radios – the GM350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Mike Gathergood, G4KFK				September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35992C-E69E-1A46-3512-D389801E5135}"/>
              </a:ext>
            </a:extLst>
          </p:cNvPr>
          <p:cNvSpPr txBox="1"/>
          <p:nvPr/>
        </p:nvSpPr>
        <p:spPr>
          <a:xfrm>
            <a:off x="35496" y="908720"/>
            <a:ext cx="5832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128 channels, with scan function and 3 digit display.</a:t>
            </a:r>
          </a:p>
          <a:p>
            <a:r>
              <a:rPr lang="en-GB" sz="2000" b="1" dirty="0">
                <a:solidFill>
                  <a:schemeClr val="tx2"/>
                </a:solidFill>
              </a:rPr>
              <a:t>4 channel version with no display.</a:t>
            </a:r>
          </a:p>
          <a:p>
            <a:r>
              <a:rPr lang="en-GB" sz="2000" b="1" dirty="0">
                <a:solidFill>
                  <a:schemeClr val="tx2"/>
                </a:solidFill>
              </a:rPr>
              <a:t>VHF Low, 68-88MHz, inc. 4m.</a:t>
            </a:r>
          </a:p>
          <a:p>
            <a:r>
              <a:rPr lang="en-GB" sz="2000" b="1" dirty="0">
                <a:solidFill>
                  <a:schemeClr val="tx2"/>
                </a:solidFill>
              </a:rPr>
              <a:t>VHF High, 136-174MHz, inc. 2m.</a:t>
            </a:r>
          </a:p>
          <a:p>
            <a:r>
              <a:rPr lang="en-GB" sz="2000" b="1" dirty="0">
                <a:solidFill>
                  <a:schemeClr val="tx2"/>
                </a:solidFill>
              </a:rPr>
              <a:t>UHF, 403-470MHz, inc. 70cm.</a:t>
            </a:r>
          </a:p>
          <a:p>
            <a:r>
              <a:rPr lang="en-GB" sz="2000" b="1" dirty="0">
                <a:solidFill>
                  <a:schemeClr val="tx2"/>
                </a:solidFill>
              </a:rPr>
              <a:t>CTCSS for repeaters.</a:t>
            </a:r>
          </a:p>
          <a:p>
            <a:r>
              <a:rPr lang="en-GB" sz="2000" b="1" dirty="0">
                <a:solidFill>
                  <a:schemeClr val="tx2"/>
                </a:solidFill>
              </a:rPr>
              <a:t>5-25W output.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5AEB0BF1-AAD5-35FA-5DA8-8A695657DC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772816"/>
            <a:ext cx="5328592" cy="42484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6A4683-0D2B-8189-3AA1-C1C015D86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3155489"/>
            <a:ext cx="3528393" cy="28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74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Programming Cables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Mike Gathergood, G4KFK				September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435146-15B1-65C0-8691-0C60FC877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1038"/>
            <a:ext cx="9144000" cy="526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48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Programming Cables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Mike Gathergood, G4KFK				September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7D3DB4-2487-DE5D-BD6E-2919CCD74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4216"/>
            <a:ext cx="9144000" cy="535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3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icture of Motorola GM-340">
            <a:extLst>
              <a:ext uri="{FF2B5EF4-FFF2-40B4-BE49-F238E27FC236}">
                <a16:creationId xmlns:a16="http://schemas.microsoft.com/office/drawing/2014/main" id="{CD054DCE-D571-B657-B9ED-CA1426C03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1"/>
            <a:ext cx="838054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Mobile Radios – the GM340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Mike Gathergood, G4KFK				September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35992C-E69E-1A46-3512-D389801E5135}"/>
              </a:ext>
            </a:extLst>
          </p:cNvPr>
          <p:cNvSpPr txBox="1"/>
          <p:nvPr/>
        </p:nvSpPr>
        <p:spPr>
          <a:xfrm>
            <a:off x="35496" y="908720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Basic 4 channel radio.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VHF high, 136-174MHz, inc. 2m.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UHF, 403-470MHz, inc. 70cm.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CTCSS for repeaters.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5 – 25W output.</a:t>
            </a:r>
          </a:p>
        </p:txBody>
      </p:sp>
    </p:spTree>
    <p:extLst>
      <p:ext uri="{BB962C8B-B14F-4D97-AF65-F5344CB8AC3E}">
        <p14:creationId xmlns:p14="http://schemas.microsoft.com/office/powerpoint/2010/main" val="51906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4FF420-D874-D760-98D9-48CF4EFCA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777" y="1844824"/>
            <a:ext cx="7171067" cy="43321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Mobile Radios – the GM360/GM380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Mike Gathergood, G4KFK				September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35992C-E69E-1A46-3512-D389801E5135}"/>
              </a:ext>
            </a:extLst>
          </p:cNvPr>
          <p:cNvSpPr txBox="1"/>
          <p:nvPr/>
        </p:nvSpPr>
        <p:spPr>
          <a:xfrm>
            <a:off x="35496" y="908720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255 channels, with 14-character alphanumeric display.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VHF high, 136-174MHz, inc. 2m.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UHF, 403-470MHz, inc. 70cm.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CTCSS for repeaters.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5 – 25W output.</a:t>
            </a:r>
          </a:p>
        </p:txBody>
      </p:sp>
    </p:spTree>
    <p:extLst>
      <p:ext uri="{BB962C8B-B14F-4D97-AF65-F5344CB8AC3E}">
        <p14:creationId xmlns:p14="http://schemas.microsoft.com/office/powerpoint/2010/main" val="2264716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otorola GM300 Two Way Radio for sale online | eBay">
            <a:extLst>
              <a:ext uri="{FF2B5EF4-FFF2-40B4-BE49-F238E27FC236}">
                <a16:creationId xmlns:a16="http://schemas.microsoft.com/office/drawing/2014/main" id="{5F29E697-2949-DB61-04CB-6B5662D33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3" y="1568422"/>
            <a:ext cx="8531577" cy="528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Mobile Radios – the GM300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Mike Gathergood, G4KFK				September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35992C-E69E-1A46-3512-D389801E5135}"/>
              </a:ext>
            </a:extLst>
          </p:cNvPr>
          <p:cNvSpPr txBox="1"/>
          <p:nvPr/>
        </p:nvSpPr>
        <p:spPr>
          <a:xfrm>
            <a:off x="35496" y="908720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8 or 16 channels, with 2 digit display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VHF high, 146-174MHz, but can be “tricked” into working on 2m.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UHF, 438-470MHz, deaf on 70cm, best avoided.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CTCSS for repeaters.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5 – 25W output.</a:t>
            </a:r>
          </a:p>
        </p:txBody>
      </p:sp>
    </p:spTree>
    <p:extLst>
      <p:ext uri="{BB962C8B-B14F-4D97-AF65-F5344CB8AC3E}">
        <p14:creationId xmlns:p14="http://schemas.microsoft.com/office/powerpoint/2010/main" val="413016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PN6145 Motorola : Second Hand and Refurbished Accessories">
            <a:extLst>
              <a:ext uri="{FF2B5EF4-FFF2-40B4-BE49-F238E27FC236}">
                <a16:creationId xmlns:a16="http://schemas.microsoft.com/office/drawing/2014/main" id="{AA47FE5A-B5E0-342B-307E-4041511BC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062" y="1052736"/>
            <a:ext cx="6577322" cy="625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Base Station Operation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Mike Gathergood, G4KFK				September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35992C-E69E-1A46-3512-D389801E5135}"/>
              </a:ext>
            </a:extLst>
          </p:cNvPr>
          <p:cNvSpPr txBox="1"/>
          <p:nvPr/>
        </p:nvSpPr>
        <p:spPr>
          <a:xfrm>
            <a:off x="35496" y="908720"/>
            <a:ext cx="892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Any of the mobile radios can be used as a base station, with the addition of a suitable power supply. In addition to providing 10A at 13.8V for the radio, Motorola’s GPN6145A can also float-charge a car battery, and switch over to the battery if the AC fails.</a:t>
            </a:r>
          </a:p>
        </p:txBody>
      </p:sp>
    </p:spTree>
    <p:extLst>
      <p:ext uri="{BB962C8B-B14F-4D97-AF65-F5344CB8AC3E}">
        <p14:creationId xmlns:p14="http://schemas.microsoft.com/office/powerpoint/2010/main" val="364825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GM300/340/360/380 Accessory Port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Mike Gathergood, G4KFK				September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10A239-5363-F60A-2FA0-1323DC03D44C}"/>
              </a:ext>
            </a:extLst>
          </p:cNvPr>
          <p:cNvSpPr txBox="1"/>
          <p:nvPr/>
        </p:nvSpPr>
        <p:spPr>
          <a:xfrm>
            <a:off x="35496" y="908720"/>
            <a:ext cx="8928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Mobile radios are fitted with an accessory port, with some fixed and programmable function pins.</a:t>
            </a:r>
          </a:p>
          <a:p>
            <a:endParaRPr lang="en-GB" sz="2400" b="1" dirty="0">
              <a:solidFill>
                <a:schemeClr val="tx2"/>
              </a:solidFill>
            </a:endParaRPr>
          </a:p>
          <a:p>
            <a:r>
              <a:rPr lang="en-GB" sz="2400" b="1" dirty="0">
                <a:solidFill>
                  <a:schemeClr val="tx2"/>
                </a:solidFill>
              </a:rPr>
              <a:t>Applications include: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tx2"/>
                </a:solidFill>
              </a:rPr>
              <a:t>Repeaters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tx2"/>
                </a:solidFill>
              </a:rPr>
              <a:t>Packet TNCs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tx2"/>
                </a:solidFill>
              </a:rPr>
              <a:t>Remote channel change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tx2"/>
                </a:solidFill>
              </a:rPr>
              <a:t>Auto on with car ignition</a:t>
            </a:r>
          </a:p>
        </p:txBody>
      </p:sp>
      <p:pic>
        <p:nvPicPr>
          <p:cNvPr id="3074" name="Picture 2" descr="Equipment Needs">
            <a:extLst>
              <a:ext uri="{FF2B5EF4-FFF2-40B4-BE49-F238E27FC236}">
                <a16:creationId xmlns:a16="http://schemas.microsoft.com/office/drawing/2014/main" id="{82168D8D-B30E-7A8D-7756-3D5868A7E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75551"/>
            <a:ext cx="6624558" cy="453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703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8CA07F66-7FEF-5DBC-7CBD-5E4FB40E0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76672"/>
            <a:ext cx="3984443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otorola HTN9805B Radius GP300 Single Charger - Radiotronics UK">
            <a:extLst>
              <a:ext uri="{FF2B5EF4-FFF2-40B4-BE49-F238E27FC236}">
                <a16:creationId xmlns:a16="http://schemas.microsoft.com/office/drawing/2014/main" id="{40F21D33-6C35-0CB6-E833-013443F9B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9042"/>
            <a:ext cx="4374232" cy="215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Portable Radios – the GP300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Mike Gathergood, G4KFK				September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35992C-E69E-1A46-3512-D389801E5135}"/>
              </a:ext>
            </a:extLst>
          </p:cNvPr>
          <p:cNvSpPr txBox="1"/>
          <p:nvPr/>
        </p:nvSpPr>
        <p:spPr>
          <a:xfrm>
            <a:off x="35496" y="90872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2, 4, 8 and 16 channel versions.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VHF High, 146-174MHz, but can be tricked into working on 2m.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UHF version is 438-470MHz, very deaf on 70cm and best avoided!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CTCSS for repeaters.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5W output (VHF), 4W output (UHF).</a:t>
            </a:r>
          </a:p>
        </p:txBody>
      </p:sp>
    </p:spTree>
    <p:extLst>
      <p:ext uri="{BB962C8B-B14F-4D97-AF65-F5344CB8AC3E}">
        <p14:creationId xmlns:p14="http://schemas.microsoft.com/office/powerpoint/2010/main" val="3595803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657C2CC-2828-2AC4-C0FF-4A30E77FA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060" y="809328"/>
            <a:ext cx="5355976" cy="53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otorola PMLN5195B Single GP340 Charger (GP320, GP330, GP340, GP360, GP380,  GP640, GP680 Charger) - Radiotronics UK">
            <a:extLst>
              <a:ext uri="{FF2B5EF4-FFF2-40B4-BE49-F238E27FC236}">
                <a16:creationId xmlns:a16="http://schemas.microsoft.com/office/drawing/2014/main" id="{6EFBBFA1-B697-F88E-8FA0-82F680C7C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04" y="2832149"/>
            <a:ext cx="3981228" cy="39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Portable Radios – the GP320/340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Mike Gathergood, G4KFK				September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35992C-E69E-1A46-3512-D389801E5135}"/>
              </a:ext>
            </a:extLst>
          </p:cNvPr>
          <p:cNvSpPr txBox="1"/>
          <p:nvPr/>
        </p:nvSpPr>
        <p:spPr>
          <a:xfrm>
            <a:off x="35496" y="908720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GP320 = single channel</a:t>
            </a:r>
          </a:p>
          <a:p>
            <a:r>
              <a:rPr lang="en-GB" sz="2800" b="1" dirty="0">
                <a:solidFill>
                  <a:schemeClr val="tx2"/>
                </a:solidFill>
              </a:rPr>
              <a:t>GP340 = 16 channels.</a:t>
            </a:r>
          </a:p>
          <a:p>
            <a:r>
              <a:rPr lang="en-GB" sz="2800" b="1" dirty="0">
                <a:solidFill>
                  <a:schemeClr val="tx2"/>
                </a:solidFill>
              </a:rPr>
              <a:t>VHF High, 136-174MHz, includes 2m.</a:t>
            </a:r>
          </a:p>
          <a:p>
            <a:r>
              <a:rPr lang="en-GB" sz="2800" b="1" dirty="0">
                <a:solidFill>
                  <a:schemeClr val="tx2"/>
                </a:solidFill>
              </a:rPr>
              <a:t>UHF version is 403-470MHz, includes 70cm.</a:t>
            </a:r>
          </a:p>
          <a:p>
            <a:r>
              <a:rPr lang="en-GB" sz="2800" b="1" dirty="0">
                <a:solidFill>
                  <a:schemeClr val="tx2"/>
                </a:solidFill>
              </a:rPr>
              <a:t>CTCSS for repeaters.</a:t>
            </a:r>
          </a:p>
          <a:p>
            <a:r>
              <a:rPr lang="en-GB" sz="2800" b="1" dirty="0">
                <a:solidFill>
                  <a:schemeClr val="tx2"/>
                </a:solidFill>
              </a:rPr>
              <a:t>5W output.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FB75A78-C860-E1CB-B0F8-5D4FE14B2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8720"/>
            <a:ext cx="1491379" cy="506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369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1137</Words>
  <Application>Microsoft Office PowerPoint</Application>
  <PresentationFormat>On-screen Show (4:3)</PresentationFormat>
  <Paragraphs>158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Gathergood</dc:creator>
  <cp:lastModifiedBy>Mike Gathergood</cp:lastModifiedBy>
  <cp:revision>294</cp:revision>
  <dcterms:created xsi:type="dcterms:W3CDTF">2015-05-14T17:08:24Z</dcterms:created>
  <dcterms:modified xsi:type="dcterms:W3CDTF">2022-09-25T17:31:31Z</dcterms:modified>
</cp:coreProperties>
</file>