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80" r:id="rId4"/>
    <p:sldId id="281" r:id="rId5"/>
    <p:sldId id="290" r:id="rId6"/>
    <p:sldId id="279" r:id="rId7"/>
    <p:sldId id="283" r:id="rId8"/>
    <p:sldId id="282" r:id="rId9"/>
    <p:sldId id="258" r:id="rId10"/>
    <p:sldId id="259" r:id="rId11"/>
    <p:sldId id="260" r:id="rId12"/>
    <p:sldId id="261" r:id="rId13"/>
    <p:sldId id="262" r:id="rId14"/>
    <p:sldId id="284" r:id="rId15"/>
    <p:sldId id="263" r:id="rId16"/>
    <p:sldId id="286" r:id="rId17"/>
    <p:sldId id="272" r:id="rId18"/>
    <p:sldId id="288" r:id="rId19"/>
    <p:sldId id="277" r:id="rId20"/>
    <p:sldId id="278" r:id="rId21"/>
    <p:sldId id="266" r:id="rId22"/>
    <p:sldId id="289" r:id="rId23"/>
    <p:sldId id="273" r:id="rId24"/>
    <p:sldId id="264" r:id="rId25"/>
    <p:sldId id="287" r:id="rId26"/>
    <p:sldId id="275" r:id="rId27"/>
    <p:sldId id="276" r:id="rId28"/>
    <p:sldId id="267" r:id="rId29"/>
    <p:sldId id="268" r:id="rId30"/>
    <p:sldId id="269" r:id="rId31"/>
    <p:sldId id="265" r:id="rId32"/>
    <p:sldId id="274" r:id="rId33"/>
    <p:sldId id="270" r:id="rId34"/>
    <p:sldId id="271" r:id="rId35"/>
    <p:sldId id="28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 d="1"/>
        <a:sy n="1" d="1"/>
      </p:scale>
      <p:origin x="0" y="0"/>
    </p:cViewPr>
  </p:notesTextViewPr>
  <p:sorterViewPr>
    <p:cViewPr>
      <p:scale>
        <a:sx n="100" d="100"/>
        <a:sy n="100" d="100"/>
      </p:scale>
      <p:origin x="0" y="10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183E4C-70C5-4BB1-9A77-6570E76FEAA7}" type="datetimeFigureOut">
              <a:rPr lang="en-GB" smtClean="0"/>
              <a:t>13/04/2023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035CB9-530C-41B5-A9E3-68EA59FFD661}" type="slidenum">
              <a:rPr lang="en-GB" smtClean="0"/>
              <a:t>‹#›</a:t>
            </a:fld>
            <a:endParaRPr lang="en-GB"/>
          </a:p>
        </p:txBody>
      </p:sp>
    </p:spTree>
    <p:extLst>
      <p:ext uri="{BB962C8B-B14F-4D97-AF65-F5344CB8AC3E}">
        <p14:creationId xmlns:p14="http://schemas.microsoft.com/office/powerpoint/2010/main" val="923597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035CB9-530C-41B5-A9E3-68EA59FFD661}" type="slidenum">
              <a:rPr lang="en-GB" smtClean="0"/>
              <a:t>28</a:t>
            </a:fld>
            <a:endParaRPr lang="en-GB"/>
          </a:p>
        </p:txBody>
      </p:sp>
    </p:spTree>
    <p:extLst>
      <p:ext uri="{BB962C8B-B14F-4D97-AF65-F5344CB8AC3E}">
        <p14:creationId xmlns:p14="http://schemas.microsoft.com/office/powerpoint/2010/main" val="3462132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035CB9-530C-41B5-A9E3-68EA59FFD661}" type="slidenum">
              <a:rPr lang="en-GB" smtClean="0"/>
              <a:t>29</a:t>
            </a:fld>
            <a:endParaRPr lang="en-GB"/>
          </a:p>
        </p:txBody>
      </p:sp>
    </p:spTree>
    <p:extLst>
      <p:ext uri="{BB962C8B-B14F-4D97-AF65-F5344CB8AC3E}">
        <p14:creationId xmlns:p14="http://schemas.microsoft.com/office/powerpoint/2010/main" val="2515180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035CB9-530C-41B5-A9E3-68EA59FFD661}" type="slidenum">
              <a:rPr lang="en-GB" smtClean="0"/>
              <a:t>30</a:t>
            </a:fld>
            <a:endParaRPr lang="en-GB"/>
          </a:p>
        </p:txBody>
      </p:sp>
    </p:spTree>
    <p:extLst>
      <p:ext uri="{BB962C8B-B14F-4D97-AF65-F5344CB8AC3E}">
        <p14:creationId xmlns:p14="http://schemas.microsoft.com/office/powerpoint/2010/main" val="1926197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D80B612-7D65-4C5D-9D34-03871C636125}" type="datetimeFigureOut">
              <a:rPr lang="en-GB" smtClean="0"/>
              <a:t>13/04/2023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8DAEA3-D93C-4D99-B435-6C6873FDFBCB}" type="slidenum">
              <a:rPr lang="en-GB" smtClean="0"/>
              <a:t>‹#›</a:t>
            </a:fld>
            <a:endParaRPr lang="en-GB"/>
          </a:p>
        </p:txBody>
      </p:sp>
    </p:spTree>
    <p:extLst>
      <p:ext uri="{BB962C8B-B14F-4D97-AF65-F5344CB8AC3E}">
        <p14:creationId xmlns:p14="http://schemas.microsoft.com/office/powerpoint/2010/main" val="3046020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D80B612-7D65-4C5D-9D34-03871C636125}" type="datetimeFigureOut">
              <a:rPr lang="en-GB" smtClean="0"/>
              <a:t>13/04/2023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8DAEA3-D93C-4D99-B435-6C6873FDFBCB}" type="slidenum">
              <a:rPr lang="en-GB" smtClean="0"/>
              <a:t>‹#›</a:t>
            </a:fld>
            <a:endParaRPr lang="en-GB"/>
          </a:p>
        </p:txBody>
      </p:sp>
    </p:spTree>
    <p:extLst>
      <p:ext uri="{BB962C8B-B14F-4D97-AF65-F5344CB8AC3E}">
        <p14:creationId xmlns:p14="http://schemas.microsoft.com/office/powerpoint/2010/main" val="2350693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D80B612-7D65-4C5D-9D34-03871C636125}" type="datetimeFigureOut">
              <a:rPr lang="en-GB" smtClean="0"/>
              <a:t>13/04/2023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8DAEA3-D93C-4D99-B435-6C6873FDFBCB}" type="slidenum">
              <a:rPr lang="en-GB" smtClean="0"/>
              <a:t>‹#›</a:t>
            </a:fld>
            <a:endParaRPr lang="en-GB"/>
          </a:p>
        </p:txBody>
      </p:sp>
    </p:spTree>
    <p:extLst>
      <p:ext uri="{BB962C8B-B14F-4D97-AF65-F5344CB8AC3E}">
        <p14:creationId xmlns:p14="http://schemas.microsoft.com/office/powerpoint/2010/main" val="3292020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D80B612-7D65-4C5D-9D34-03871C636125}" type="datetimeFigureOut">
              <a:rPr lang="en-GB" smtClean="0"/>
              <a:t>13/04/2023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8DAEA3-D93C-4D99-B435-6C6873FDFBCB}" type="slidenum">
              <a:rPr lang="en-GB" smtClean="0"/>
              <a:t>‹#›</a:t>
            </a:fld>
            <a:endParaRPr lang="en-GB"/>
          </a:p>
        </p:txBody>
      </p:sp>
    </p:spTree>
    <p:extLst>
      <p:ext uri="{BB962C8B-B14F-4D97-AF65-F5344CB8AC3E}">
        <p14:creationId xmlns:p14="http://schemas.microsoft.com/office/powerpoint/2010/main" val="2609561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80B612-7D65-4C5D-9D34-03871C636125}" type="datetimeFigureOut">
              <a:rPr lang="en-GB" smtClean="0"/>
              <a:t>13/04/2023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8DAEA3-D93C-4D99-B435-6C6873FDFBCB}" type="slidenum">
              <a:rPr lang="en-GB" smtClean="0"/>
              <a:t>‹#›</a:t>
            </a:fld>
            <a:endParaRPr lang="en-GB"/>
          </a:p>
        </p:txBody>
      </p:sp>
    </p:spTree>
    <p:extLst>
      <p:ext uri="{BB962C8B-B14F-4D97-AF65-F5344CB8AC3E}">
        <p14:creationId xmlns:p14="http://schemas.microsoft.com/office/powerpoint/2010/main" val="4053617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D80B612-7D65-4C5D-9D34-03871C636125}" type="datetimeFigureOut">
              <a:rPr lang="en-GB" smtClean="0"/>
              <a:t>13/04/2023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8DAEA3-D93C-4D99-B435-6C6873FDFBCB}" type="slidenum">
              <a:rPr lang="en-GB" smtClean="0"/>
              <a:t>‹#›</a:t>
            </a:fld>
            <a:endParaRPr lang="en-GB"/>
          </a:p>
        </p:txBody>
      </p:sp>
    </p:spTree>
    <p:extLst>
      <p:ext uri="{BB962C8B-B14F-4D97-AF65-F5344CB8AC3E}">
        <p14:creationId xmlns:p14="http://schemas.microsoft.com/office/powerpoint/2010/main" val="3929833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D80B612-7D65-4C5D-9D34-03871C636125}" type="datetimeFigureOut">
              <a:rPr lang="en-GB" smtClean="0"/>
              <a:t>13/04/2023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8DAEA3-D93C-4D99-B435-6C6873FDFBCB}" type="slidenum">
              <a:rPr lang="en-GB" smtClean="0"/>
              <a:t>‹#›</a:t>
            </a:fld>
            <a:endParaRPr lang="en-GB"/>
          </a:p>
        </p:txBody>
      </p:sp>
    </p:spTree>
    <p:extLst>
      <p:ext uri="{BB962C8B-B14F-4D97-AF65-F5344CB8AC3E}">
        <p14:creationId xmlns:p14="http://schemas.microsoft.com/office/powerpoint/2010/main" val="3568267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D80B612-7D65-4C5D-9D34-03871C636125}" type="datetimeFigureOut">
              <a:rPr lang="en-GB" smtClean="0"/>
              <a:t>13/04/2023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8DAEA3-D93C-4D99-B435-6C6873FDFBCB}" type="slidenum">
              <a:rPr lang="en-GB" smtClean="0"/>
              <a:t>‹#›</a:t>
            </a:fld>
            <a:endParaRPr lang="en-GB"/>
          </a:p>
        </p:txBody>
      </p:sp>
    </p:spTree>
    <p:extLst>
      <p:ext uri="{BB962C8B-B14F-4D97-AF65-F5344CB8AC3E}">
        <p14:creationId xmlns:p14="http://schemas.microsoft.com/office/powerpoint/2010/main" val="1649495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80B612-7D65-4C5D-9D34-03871C636125}" type="datetimeFigureOut">
              <a:rPr lang="en-GB" smtClean="0"/>
              <a:t>13/04/2023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08DAEA3-D93C-4D99-B435-6C6873FDFBCB}" type="slidenum">
              <a:rPr lang="en-GB" smtClean="0"/>
              <a:t>‹#›</a:t>
            </a:fld>
            <a:endParaRPr lang="en-GB"/>
          </a:p>
        </p:txBody>
      </p:sp>
    </p:spTree>
    <p:extLst>
      <p:ext uri="{BB962C8B-B14F-4D97-AF65-F5344CB8AC3E}">
        <p14:creationId xmlns:p14="http://schemas.microsoft.com/office/powerpoint/2010/main" val="1469394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80B612-7D65-4C5D-9D34-03871C636125}" type="datetimeFigureOut">
              <a:rPr lang="en-GB" smtClean="0"/>
              <a:t>13/04/2023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8DAEA3-D93C-4D99-B435-6C6873FDFBCB}" type="slidenum">
              <a:rPr lang="en-GB" smtClean="0"/>
              <a:t>‹#›</a:t>
            </a:fld>
            <a:endParaRPr lang="en-GB"/>
          </a:p>
        </p:txBody>
      </p:sp>
    </p:spTree>
    <p:extLst>
      <p:ext uri="{BB962C8B-B14F-4D97-AF65-F5344CB8AC3E}">
        <p14:creationId xmlns:p14="http://schemas.microsoft.com/office/powerpoint/2010/main" val="1495695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80B612-7D65-4C5D-9D34-03871C636125}" type="datetimeFigureOut">
              <a:rPr lang="en-GB" smtClean="0"/>
              <a:t>13/04/2023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8DAEA3-D93C-4D99-B435-6C6873FDFBCB}" type="slidenum">
              <a:rPr lang="en-GB" smtClean="0"/>
              <a:t>‹#›</a:t>
            </a:fld>
            <a:endParaRPr lang="en-GB"/>
          </a:p>
        </p:txBody>
      </p:sp>
    </p:spTree>
    <p:extLst>
      <p:ext uri="{BB962C8B-B14F-4D97-AF65-F5344CB8AC3E}">
        <p14:creationId xmlns:p14="http://schemas.microsoft.com/office/powerpoint/2010/main" val="2798961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0B612-7D65-4C5D-9D34-03871C636125}" type="datetimeFigureOut">
              <a:rPr lang="en-GB" smtClean="0"/>
              <a:t>13/04/2023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DAEA3-D93C-4D99-B435-6C6873FDFBCB}" type="slidenum">
              <a:rPr lang="en-GB" smtClean="0"/>
              <a:t>‹#›</a:t>
            </a:fld>
            <a:endParaRPr lang="en-GB"/>
          </a:p>
        </p:txBody>
      </p:sp>
    </p:spTree>
    <p:extLst>
      <p:ext uri="{BB962C8B-B14F-4D97-AF65-F5344CB8AC3E}">
        <p14:creationId xmlns:p14="http://schemas.microsoft.com/office/powerpoint/2010/main" val="125330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10F450-74D2-4941-A0FC-B9854981FF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4704"/>
            <a:ext cx="9144000" cy="5838825"/>
          </a:xfrm>
          <a:prstGeom prst="rect">
            <a:avLst/>
          </a:prstGeom>
        </p:spPr>
      </p:pic>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Marine Radio in the 80s</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Tree>
    <p:extLst>
      <p:ext uri="{BB962C8B-B14F-4D97-AF65-F5344CB8AC3E}">
        <p14:creationId xmlns:p14="http://schemas.microsoft.com/office/powerpoint/2010/main" val="2957406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9153FC3F-5ACB-4087-8879-2B1CAD7F76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784" y="548680"/>
            <a:ext cx="11628784" cy="60294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The MRGC</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Tree>
    <p:extLst>
      <p:ext uri="{BB962C8B-B14F-4D97-AF65-F5344CB8AC3E}">
        <p14:creationId xmlns:p14="http://schemas.microsoft.com/office/powerpoint/2010/main" val="2094443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0849DF6-48D5-47B8-A42A-69BA584487A2}"/>
              </a:ext>
            </a:extLst>
          </p:cNvPr>
          <p:cNvPicPr>
            <a:picLocks noChangeAspect="1" noChangeArrowheads="1"/>
          </p:cNvPicPr>
          <p:nvPr/>
        </p:nvPicPr>
        <p:blipFill>
          <a:blip r:embed="rId2">
            <a:alphaModFix amt="45000"/>
            <a:extLst>
              <a:ext uri="{28A0092B-C50C-407E-A947-70E740481C1C}">
                <a14:useLocalDpi xmlns:a14="http://schemas.microsoft.com/office/drawing/2010/main" val="0"/>
              </a:ext>
            </a:extLst>
          </a:blip>
          <a:srcRect/>
          <a:stretch>
            <a:fillRect/>
          </a:stretch>
        </p:blipFill>
        <p:spPr bwMode="auto">
          <a:xfrm>
            <a:off x="0" y="0"/>
            <a:ext cx="9144000" cy="66693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The MRGC</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
        <p:nvSpPr>
          <p:cNvPr id="2" name="TextBox 1"/>
          <p:cNvSpPr txBox="1"/>
          <p:nvPr/>
        </p:nvSpPr>
        <p:spPr>
          <a:xfrm>
            <a:off x="107504" y="836712"/>
            <a:ext cx="8928992" cy="4031873"/>
          </a:xfrm>
          <a:prstGeom prst="rect">
            <a:avLst/>
          </a:prstGeom>
          <a:noFill/>
        </p:spPr>
        <p:txBody>
          <a:bodyPr wrap="square" rtlCol="0">
            <a:spAutoFit/>
          </a:bodyPr>
          <a:lstStyle/>
          <a:p>
            <a:r>
              <a:rPr lang="en-GB" sz="2400" b="1" dirty="0"/>
              <a:t>The MRGC required the following:</a:t>
            </a:r>
          </a:p>
          <a:p>
            <a:pPr marL="342900" indent="-342900">
              <a:buFont typeface="Wingdings" panose="05000000000000000000" pitchFamily="2" charset="2"/>
              <a:buChar char="§"/>
            </a:pPr>
            <a:r>
              <a:rPr lang="en-GB" sz="2400" b="1" dirty="0"/>
              <a:t>Knowledge of the principles of electricity, and theory of radio and electronics.</a:t>
            </a:r>
          </a:p>
          <a:p>
            <a:pPr marL="342900" indent="-342900">
              <a:buFont typeface="Wingdings" panose="05000000000000000000" pitchFamily="2" charset="2"/>
              <a:buChar char="§"/>
            </a:pPr>
            <a:r>
              <a:rPr lang="en-GB" sz="2400" b="1" dirty="0"/>
              <a:t>Knowledge of the workings of radio receivers, radio transmitters, antenna systems, direction finding, and a practical demonstration of fault-finding in such equipment.</a:t>
            </a:r>
          </a:p>
          <a:p>
            <a:pPr marL="342900" indent="-342900">
              <a:buFont typeface="Wingdings" panose="05000000000000000000" pitchFamily="2" charset="2"/>
              <a:buChar char="§"/>
            </a:pPr>
            <a:r>
              <a:rPr lang="en-GB" sz="2400" b="1" dirty="0"/>
              <a:t>Morse code at 20wpm.</a:t>
            </a:r>
          </a:p>
          <a:p>
            <a:pPr marL="342900" indent="-342900">
              <a:buFont typeface="Wingdings" panose="05000000000000000000" pitchFamily="2" charset="2"/>
              <a:buChar char="§"/>
            </a:pPr>
            <a:r>
              <a:rPr lang="en-GB" sz="2400" b="1" dirty="0"/>
              <a:t>Knowledge of applicable regulations, and the SOLAS (safety of life at sea) convention.</a:t>
            </a:r>
          </a:p>
          <a:p>
            <a:endParaRPr lang="en-GB" sz="2000" b="1" dirty="0"/>
          </a:p>
          <a:p>
            <a:endParaRPr lang="en-GB" sz="2000" b="1" dirty="0"/>
          </a:p>
        </p:txBody>
      </p:sp>
    </p:spTree>
    <p:extLst>
      <p:ext uri="{BB962C8B-B14F-4D97-AF65-F5344CB8AC3E}">
        <p14:creationId xmlns:p14="http://schemas.microsoft.com/office/powerpoint/2010/main" val="1946486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 e R.">
            <a:extLst>
              <a:ext uri="{FF2B5EF4-FFF2-40B4-BE49-F238E27FC236}">
                <a16:creationId xmlns:a16="http://schemas.microsoft.com/office/drawing/2014/main" id="{8BBE7158-1007-4955-ADF5-29A1B04AFFFC}"/>
              </a:ext>
            </a:extLst>
          </p:cNvPr>
          <p:cNvPicPr>
            <a:picLocks noChangeAspect="1" noChangeArrowheads="1"/>
          </p:cNvPicPr>
          <p:nvPr/>
        </p:nvPicPr>
        <p:blipFill>
          <a:blip r:embed="rId2">
            <a:alphaModFix amt="38000"/>
            <a:extLst>
              <a:ext uri="{28A0092B-C50C-407E-A947-70E740481C1C}">
                <a14:useLocalDpi xmlns:a14="http://schemas.microsoft.com/office/drawing/2010/main" val="0"/>
              </a:ext>
            </a:extLst>
          </a:blip>
          <a:srcRect/>
          <a:stretch>
            <a:fillRect/>
          </a:stretch>
        </p:blipFill>
        <p:spPr bwMode="auto">
          <a:xfrm>
            <a:off x="0" y="260648"/>
            <a:ext cx="9144000" cy="59969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Equipment of the late 70s and early 80s</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
        <p:nvSpPr>
          <p:cNvPr id="2" name="TextBox 1"/>
          <p:cNvSpPr txBox="1"/>
          <p:nvPr/>
        </p:nvSpPr>
        <p:spPr>
          <a:xfrm>
            <a:off x="107504" y="836712"/>
            <a:ext cx="8928992" cy="5324535"/>
          </a:xfrm>
          <a:prstGeom prst="rect">
            <a:avLst/>
          </a:prstGeom>
          <a:noFill/>
        </p:spPr>
        <p:txBody>
          <a:bodyPr wrap="square" rtlCol="0">
            <a:spAutoFit/>
          </a:bodyPr>
          <a:lstStyle/>
          <a:p>
            <a:r>
              <a:rPr lang="en-GB" sz="2000" b="1" dirty="0"/>
              <a:t>The ship’s radio equipment of that era typically included:</a:t>
            </a:r>
          </a:p>
          <a:p>
            <a:pPr marL="342900" indent="-342900">
              <a:buFont typeface="Wingdings" panose="05000000000000000000" pitchFamily="2" charset="2"/>
              <a:buChar char="§"/>
            </a:pPr>
            <a:r>
              <a:rPr lang="en-GB" sz="2000" b="1" dirty="0"/>
              <a:t>A main MF/HF transmitter, typically 400W on MF, and &gt;1kW PEP on HF.</a:t>
            </a:r>
          </a:p>
          <a:p>
            <a:pPr marL="342900" indent="-342900">
              <a:buFont typeface="Wingdings" panose="05000000000000000000" pitchFamily="2" charset="2"/>
              <a:buChar char="§"/>
            </a:pPr>
            <a:r>
              <a:rPr lang="en-GB" sz="2000" b="1" dirty="0"/>
              <a:t>A standby MF transmitter, designed to run from the ship’s 24V DC battery supply, typically 100W CW/MCW.</a:t>
            </a:r>
          </a:p>
          <a:p>
            <a:pPr marL="342900" indent="-342900">
              <a:buFont typeface="Wingdings" panose="05000000000000000000" pitchFamily="2" charset="2"/>
              <a:buChar char="§"/>
            </a:pPr>
            <a:r>
              <a:rPr lang="en-GB" sz="2000" b="1" dirty="0"/>
              <a:t>A main MF/HF receiver.</a:t>
            </a:r>
          </a:p>
          <a:p>
            <a:pPr marL="342900" indent="-342900">
              <a:buFont typeface="Wingdings" panose="05000000000000000000" pitchFamily="2" charset="2"/>
              <a:buChar char="§"/>
            </a:pPr>
            <a:r>
              <a:rPr lang="en-GB" sz="2000" b="1" dirty="0"/>
              <a:t>A standby MF/HF receiver, designed to run from the ship’s 24V DC battery.</a:t>
            </a:r>
          </a:p>
          <a:p>
            <a:pPr marL="342900" indent="-342900">
              <a:buFont typeface="Wingdings" panose="05000000000000000000" pitchFamily="2" charset="2"/>
              <a:buChar char="§"/>
            </a:pPr>
            <a:r>
              <a:rPr lang="en-GB" sz="2000" b="1" dirty="0"/>
              <a:t>Automatic alarm receiver on 500kHz.</a:t>
            </a:r>
          </a:p>
          <a:p>
            <a:pPr marL="342900" indent="-342900">
              <a:buFont typeface="Wingdings" panose="05000000000000000000" pitchFamily="2" charset="2"/>
              <a:buChar char="§"/>
            </a:pPr>
            <a:r>
              <a:rPr lang="en-GB" sz="2000" b="1" dirty="0"/>
              <a:t>VHF/FM transceivers (in the radio room and the bridge).</a:t>
            </a:r>
          </a:p>
          <a:p>
            <a:pPr marL="342900" indent="-342900">
              <a:buFont typeface="Wingdings" panose="05000000000000000000" pitchFamily="2" charset="2"/>
              <a:buChar char="§"/>
            </a:pPr>
            <a:r>
              <a:rPr lang="en-GB" sz="2000" b="1" dirty="0"/>
              <a:t>Hand portable UHF/FM transceivers (used by deck crew).</a:t>
            </a:r>
          </a:p>
          <a:p>
            <a:pPr marL="342900" indent="-342900">
              <a:buFont typeface="Wingdings" panose="05000000000000000000" pitchFamily="2" charset="2"/>
              <a:buChar char="§"/>
            </a:pPr>
            <a:r>
              <a:rPr lang="en-GB" sz="2000" b="1" dirty="0"/>
              <a:t>Radioteletype equipment (used a protocol similar to the amateur AMTOR system).</a:t>
            </a:r>
          </a:p>
          <a:p>
            <a:pPr marL="342900" indent="-342900">
              <a:buFont typeface="Wingdings" panose="05000000000000000000" pitchFamily="2" charset="2"/>
              <a:buChar char="§"/>
            </a:pPr>
            <a:r>
              <a:rPr lang="en-GB" sz="2000" b="1" dirty="0"/>
              <a:t>Weather fax receiver (in the bridge).</a:t>
            </a:r>
          </a:p>
          <a:p>
            <a:pPr marL="342900" indent="-342900">
              <a:buFont typeface="Wingdings" panose="05000000000000000000" pitchFamily="2" charset="2"/>
              <a:buChar char="§"/>
            </a:pPr>
            <a:r>
              <a:rPr lang="en-GB" sz="2000" b="1" dirty="0"/>
              <a:t>LORAN and/or satellite navigation receiver (in the bridge).</a:t>
            </a:r>
          </a:p>
          <a:p>
            <a:pPr marL="342900" indent="-342900">
              <a:buFont typeface="Wingdings" panose="05000000000000000000" pitchFamily="2" charset="2"/>
              <a:buChar char="§"/>
            </a:pPr>
            <a:r>
              <a:rPr lang="en-GB" sz="2000" b="1" dirty="0"/>
              <a:t>Lifeboat radio(s).</a:t>
            </a:r>
          </a:p>
          <a:p>
            <a:pPr marL="342900" indent="-342900">
              <a:buFont typeface="Wingdings" panose="05000000000000000000" pitchFamily="2" charset="2"/>
              <a:buChar char="§"/>
            </a:pPr>
            <a:endParaRPr lang="en-GB" sz="2000" b="1" dirty="0"/>
          </a:p>
          <a:p>
            <a:r>
              <a:rPr lang="en-GB" sz="2000" b="1" dirty="0"/>
              <a:t>The standby transmitter included an automatic keying device to send a distress signal on 500kHz.</a:t>
            </a:r>
          </a:p>
        </p:txBody>
      </p:sp>
    </p:spTree>
    <p:extLst>
      <p:ext uri="{BB962C8B-B14F-4D97-AF65-F5344CB8AC3E}">
        <p14:creationId xmlns:p14="http://schemas.microsoft.com/office/powerpoint/2010/main" val="3530602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0D24C68E-9282-4081-8852-FA64E085AA43}"/>
              </a:ext>
            </a:extLst>
          </p:cNvPr>
          <p:cNvPicPr>
            <a:picLocks noChangeAspect="1" noChangeArrowheads="1"/>
          </p:cNvPicPr>
          <p:nvPr/>
        </p:nvPicPr>
        <p:blipFill>
          <a:blip r:embed="rId2">
            <a:alphaModFix amt="37000"/>
            <a:extLst>
              <a:ext uri="{28A0092B-C50C-407E-A947-70E740481C1C}">
                <a14:useLocalDpi xmlns:a14="http://schemas.microsoft.com/office/drawing/2010/main" val="0"/>
              </a:ext>
            </a:extLst>
          </a:blip>
          <a:srcRect/>
          <a:stretch>
            <a:fillRect/>
          </a:stretch>
        </p:blipFill>
        <p:spPr bwMode="auto">
          <a:xfrm>
            <a:off x="-612576" y="419153"/>
            <a:ext cx="10297144" cy="60066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Frequencies</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
        <p:nvSpPr>
          <p:cNvPr id="2" name="TextBox 1"/>
          <p:cNvSpPr txBox="1"/>
          <p:nvPr/>
        </p:nvSpPr>
        <p:spPr>
          <a:xfrm>
            <a:off x="107504" y="836712"/>
            <a:ext cx="8928992" cy="5324535"/>
          </a:xfrm>
          <a:prstGeom prst="rect">
            <a:avLst/>
          </a:prstGeom>
          <a:noFill/>
        </p:spPr>
        <p:txBody>
          <a:bodyPr wrap="square" rtlCol="0">
            <a:spAutoFit/>
          </a:bodyPr>
          <a:lstStyle/>
          <a:p>
            <a:r>
              <a:rPr lang="en-GB" sz="2000" b="1" dirty="0"/>
              <a:t>Coastal Telegraphy, now obsolete:</a:t>
            </a:r>
          </a:p>
          <a:p>
            <a:r>
              <a:rPr lang="en-GB" sz="2000" b="1" dirty="0"/>
              <a:t>410, 425, 454, 468, 480, 500 and 512kHz. The distress frequency was 500kHz.</a:t>
            </a:r>
          </a:p>
          <a:p>
            <a:endParaRPr lang="en-GB" sz="2000" b="1" dirty="0"/>
          </a:p>
          <a:p>
            <a:r>
              <a:rPr lang="en-GB" sz="2000" b="1" dirty="0"/>
              <a:t>Coastal Telephony:</a:t>
            </a:r>
          </a:p>
          <a:p>
            <a:r>
              <a:rPr lang="en-GB" sz="2000" b="1" dirty="0"/>
              <a:t>Approximately 1700 – 2300kHz, split frequency half-duplex or full-duplex. Each coast station had at least one primary transmit and receive frequency, as well as several working frequencies.</a:t>
            </a:r>
          </a:p>
          <a:p>
            <a:r>
              <a:rPr lang="en-GB" sz="2000" b="1" dirty="0"/>
              <a:t>The distress frequency was (and remains) 2182kHz.</a:t>
            </a:r>
          </a:p>
          <a:p>
            <a:endParaRPr lang="en-GB" sz="2000" b="1" dirty="0"/>
          </a:p>
          <a:p>
            <a:r>
              <a:rPr lang="en-GB" sz="2000" b="1" dirty="0"/>
              <a:t>Long distance HF:</a:t>
            </a:r>
          </a:p>
          <a:p>
            <a:r>
              <a:rPr lang="en-GB" sz="2000" b="1" dirty="0"/>
              <a:t>4MHz, 6MHz, 8MHz, 12MHz, 16MHz, 18MHz, 22MHz and 25MHz.</a:t>
            </a:r>
          </a:p>
          <a:p>
            <a:r>
              <a:rPr lang="en-GB" sz="2000" b="1" dirty="0"/>
              <a:t>8364kHz was (and remains) a distress frequency.</a:t>
            </a:r>
          </a:p>
          <a:p>
            <a:endParaRPr lang="en-GB" sz="2000" b="1" dirty="0"/>
          </a:p>
          <a:p>
            <a:r>
              <a:rPr lang="en-GB" sz="2000" b="1" dirty="0"/>
              <a:t>VHF/FM:</a:t>
            </a:r>
          </a:p>
          <a:p>
            <a:r>
              <a:rPr lang="en-GB" sz="2000" b="1" dirty="0"/>
              <a:t>156 – 162MHz, 50kHz channel steps.</a:t>
            </a:r>
          </a:p>
          <a:p>
            <a:r>
              <a:rPr lang="en-GB" sz="2000" b="1" dirty="0"/>
              <a:t>Most channels are simplex, though some are full duplex with a 4.6MHz offset.</a:t>
            </a:r>
          </a:p>
          <a:p>
            <a:r>
              <a:rPr lang="en-GB" sz="2000" b="1" dirty="0"/>
              <a:t>156.800MHz (Channel 16) was, and still is, the calling and distress frequency.</a:t>
            </a:r>
          </a:p>
        </p:txBody>
      </p:sp>
    </p:spTree>
    <p:extLst>
      <p:ext uri="{BB962C8B-B14F-4D97-AF65-F5344CB8AC3E}">
        <p14:creationId xmlns:p14="http://schemas.microsoft.com/office/powerpoint/2010/main" val="3724116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k Map Png Free Download - Uk Map Outline Png, Transparent Png - kindpng">
            <a:extLst>
              <a:ext uri="{FF2B5EF4-FFF2-40B4-BE49-F238E27FC236}">
                <a16:creationId xmlns:a16="http://schemas.microsoft.com/office/drawing/2014/main" id="{F2EAFB6D-55AB-64FF-5902-EEBADBCB7537}"/>
              </a:ext>
            </a:extLst>
          </p:cNvPr>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1835696" y="548680"/>
            <a:ext cx="5688632" cy="61979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UK Coast Stations ca. 1983</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
        <p:nvSpPr>
          <p:cNvPr id="3" name="TextBox 2">
            <a:extLst>
              <a:ext uri="{FF2B5EF4-FFF2-40B4-BE49-F238E27FC236}">
                <a16:creationId xmlns:a16="http://schemas.microsoft.com/office/drawing/2014/main" id="{E15E694E-0395-D597-5B4D-7045D738FE65}"/>
              </a:ext>
            </a:extLst>
          </p:cNvPr>
          <p:cNvSpPr txBox="1"/>
          <p:nvPr/>
        </p:nvSpPr>
        <p:spPr>
          <a:xfrm>
            <a:off x="5456708" y="1772816"/>
            <a:ext cx="1956369" cy="369332"/>
          </a:xfrm>
          <a:prstGeom prst="rect">
            <a:avLst/>
          </a:prstGeom>
          <a:noFill/>
        </p:spPr>
        <p:txBody>
          <a:bodyPr wrap="none" rtlCol="0">
            <a:spAutoFit/>
          </a:bodyPr>
          <a:lstStyle/>
          <a:p>
            <a:r>
              <a:rPr lang="en-GB" b="1" dirty="0">
                <a:solidFill>
                  <a:srgbClr val="FF0000"/>
                </a:solidFill>
              </a:rPr>
              <a:t>GND (Stonehaven)</a:t>
            </a:r>
          </a:p>
        </p:txBody>
      </p:sp>
      <p:sp>
        <p:nvSpPr>
          <p:cNvPr id="6" name="TextBox 5">
            <a:extLst>
              <a:ext uri="{FF2B5EF4-FFF2-40B4-BE49-F238E27FC236}">
                <a16:creationId xmlns:a16="http://schemas.microsoft.com/office/drawing/2014/main" id="{18529B2B-A977-3F62-C626-15C6AD319874}"/>
              </a:ext>
            </a:extLst>
          </p:cNvPr>
          <p:cNvSpPr txBox="1"/>
          <p:nvPr/>
        </p:nvSpPr>
        <p:spPr>
          <a:xfrm>
            <a:off x="5580112" y="2708920"/>
            <a:ext cx="1826013" cy="369332"/>
          </a:xfrm>
          <a:prstGeom prst="rect">
            <a:avLst/>
          </a:prstGeom>
          <a:noFill/>
        </p:spPr>
        <p:txBody>
          <a:bodyPr wrap="none" rtlCol="0">
            <a:spAutoFit/>
          </a:bodyPr>
          <a:lstStyle/>
          <a:p>
            <a:r>
              <a:rPr lang="en-GB" b="1" dirty="0">
                <a:solidFill>
                  <a:srgbClr val="FF0000"/>
                </a:solidFill>
              </a:rPr>
              <a:t>GCC (Cullercoats)</a:t>
            </a:r>
          </a:p>
        </p:txBody>
      </p:sp>
      <p:sp>
        <p:nvSpPr>
          <p:cNvPr id="7" name="TextBox 6">
            <a:extLst>
              <a:ext uri="{FF2B5EF4-FFF2-40B4-BE49-F238E27FC236}">
                <a16:creationId xmlns:a16="http://schemas.microsoft.com/office/drawing/2014/main" id="{79C93A78-49A6-3915-B522-8644EE1234FA}"/>
              </a:ext>
            </a:extLst>
          </p:cNvPr>
          <p:cNvSpPr txBox="1"/>
          <p:nvPr/>
        </p:nvSpPr>
        <p:spPr>
          <a:xfrm>
            <a:off x="2607230" y="3059668"/>
            <a:ext cx="1892762" cy="369332"/>
          </a:xfrm>
          <a:prstGeom prst="rect">
            <a:avLst/>
          </a:prstGeom>
          <a:noFill/>
        </p:spPr>
        <p:txBody>
          <a:bodyPr wrap="none" rtlCol="0">
            <a:spAutoFit/>
          </a:bodyPr>
          <a:lstStyle/>
          <a:p>
            <a:r>
              <a:rPr lang="en-GB" b="1" dirty="0">
                <a:solidFill>
                  <a:srgbClr val="FF0000"/>
                </a:solidFill>
              </a:rPr>
              <a:t>GPK (Port Patrick)</a:t>
            </a:r>
          </a:p>
        </p:txBody>
      </p:sp>
      <p:sp>
        <p:nvSpPr>
          <p:cNvPr id="8" name="TextBox 7">
            <a:extLst>
              <a:ext uri="{FF2B5EF4-FFF2-40B4-BE49-F238E27FC236}">
                <a16:creationId xmlns:a16="http://schemas.microsoft.com/office/drawing/2014/main" id="{B75218C6-7BE0-EE96-7C3C-E230DD0A372A}"/>
              </a:ext>
            </a:extLst>
          </p:cNvPr>
          <p:cNvSpPr txBox="1"/>
          <p:nvPr/>
        </p:nvSpPr>
        <p:spPr>
          <a:xfrm>
            <a:off x="2775603" y="2051556"/>
            <a:ext cx="1309974" cy="369332"/>
          </a:xfrm>
          <a:prstGeom prst="rect">
            <a:avLst/>
          </a:prstGeom>
          <a:noFill/>
        </p:spPr>
        <p:txBody>
          <a:bodyPr wrap="none" rtlCol="0">
            <a:spAutoFit/>
          </a:bodyPr>
          <a:lstStyle/>
          <a:p>
            <a:r>
              <a:rPr lang="en-GB" b="1" dirty="0">
                <a:solidFill>
                  <a:srgbClr val="FF0000"/>
                </a:solidFill>
              </a:rPr>
              <a:t>GNE (Oban)</a:t>
            </a:r>
          </a:p>
        </p:txBody>
      </p:sp>
      <p:sp>
        <p:nvSpPr>
          <p:cNvPr id="9" name="TextBox 8">
            <a:extLst>
              <a:ext uri="{FF2B5EF4-FFF2-40B4-BE49-F238E27FC236}">
                <a16:creationId xmlns:a16="http://schemas.microsoft.com/office/drawing/2014/main" id="{A38437AF-F51A-62D0-035D-B9BE067CF657}"/>
              </a:ext>
            </a:extLst>
          </p:cNvPr>
          <p:cNvSpPr txBox="1"/>
          <p:nvPr/>
        </p:nvSpPr>
        <p:spPr>
          <a:xfrm>
            <a:off x="6148894" y="3635732"/>
            <a:ext cx="1544012" cy="369332"/>
          </a:xfrm>
          <a:prstGeom prst="rect">
            <a:avLst/>
          </a:prstGeom>
          <a:noFill/>
        </p:spPr>
        <p:txBody>
          <a:bodyPr wrap="none" rtlCol="0">
            <a:spAutoFit/>
          </a:bodyPr>
          <a:lstStyle/>
          <a:p>
            <a:r>
              <a:rPr lang="en-GB" b="1" dirty="0">
                <a:solidFill>
                  <a:srgbClr val="FF0000"/>
                </a:solidFill>
              </a:rPr>
              <a:t>GKZ (Humber)</a:t>
            </a:r>
          </a:p>
        </p:txBody>
      </p:sp>
      <p:sp>
        <p:nvSpPr>
          <p:cNvPr id="10" name="TextBox 9">
            <a:extLst>
              <a:ext uri="{FF2B5EF4-FFF2-40B4-BE49-F238E27FC236}">
                <a16:creationId xmlns:a16="http://schemas.microsoft.com/office/drawing/2014/main" id="{C7B49100-CCE9-9D74-BA53-86840BDA6E1E}"/>
              </a:ext>
            </a:extLst>
          </p:cNvPr>
          <p:cNvSpPr txBox="1"/>
          <p:nvPr/>
        </p:nvSpPr>
        <p:spPr>
          <a:xfrm>
            <a:off x="5436096" y="5723964"/>
            <a:ext cx="1275670" cy="369332"/>
          </a:xfrm>
          <a:prstGeom prst="rect">
            <a:avLst/>
          </a:prstGeom>
          <a:noFill/>
        </p:spPr>
        <p:txBody>
          <a:bodyPr wrap="none" rtlCol="0">
            <a:spAutoFit/>
          </a:bodyPr>
          <a:lstStyle/>
          <a:p>
            <a:r>
              <a:rPr lang="en-GB" b="1" dirty="0">
                <a:solidFill>
                  <a:srgbClr val="FF0000"/>
                </a:solidFill>
              </a:rPr>
              <a:t>GNI (Niton)</a:t>
            </a:r>
          </a:p>
        </p:txBody>
      </p:sp>
      <p:sp>
        <p:nvSpPr>
          <p:cNvPr id="11" name="TextBox 10">
            <a:extLst>
              <a:ext uri="{FF2B5EF4-FFF2-40B4-BE49-F238E27FC236}">
                <a16:creationId xmlns:a16="http://schemas.microsoft.com/office/drawing/2014/main" id="{6BBAD9E7-0903-E18B-C16C-DBE78196F06E}"/>
              </a:ext>
            </a:extLst>
          </p:cNvPr>
          <p:cNvSpPr txBox="1"/>
          <p:nvPr/>
        </p:nvSpPr>
        <p:spPr>
          <a:xfrm>
            <a:off x="6588224" y="5157192"/>
            <a:ext cx="2239139" cy="369332"/>
          </a:xfrm>
          <a:prstGeom prst="rect">
            <a:avLst/>
          </a:prstGeom>
          <a:noFill/>
        </p:spPr>
        <p:txBody>
          <a:bodyPr wrap="none" rtlCol="0">
            <a:spAutoFit/>
          </a:bodyPr>
          <a:lstStyle/>
          <a:p>
            <a:r>
              <a:rPr lang="en-GB" b="1" dirty="0">
                <a:solidFill>
                  <a:srgbClr val="FF0000"/>
                </a:solidFill>
              </a:rPr>
              <a:t>GNF (North Foreland)</a:t>
            </a:r>
          </a:p>
        </p:txBody>
      </p:sp>
      <p:sp>
        <p:nvSpPr>
          <p:cNvPr id="12" name="TextBox 11">
            <a:extLst>
              <a:ext uri="{FF2B5EF4-FFF2-40B4-BE49-F238E27FC236}">
                <a16:creationId xmlns:a16="http://schemas.microsoft.com/office/drawing/2014/main" id="{1E58906C-2B28-D91F-C746-487A606E4408}"/>
              </a:ext>
            </a:extLst>
          </p:cNvPr>
          <p:cNvSpPr txBox="1"/>
          <p:nvPr/>
        </p:nvSpPr>
        <p:spPr>
          <a:xfrm>
            <a:off x="2483768" y="5723964"/>
            <a:ext cx="1781129" cy="369332"/>
          </a:xfrm>
          <a:prstGeom prst="rect">
            <a:avLst/>
          </a:prstGeom>
          <a:noFill/>
        </p:spPr>
        <p:txBody>
          <a:bodyPr wrap="none" rtlCol="0">
            <a:spAutoFit/>
          </a:bodyPr>
          <a:lstStyle/>
          <a:p>
            <a:r>
              <a:rPr lang="en-GB" b="1" dirty="0">
                <a:solidFill>
                  <a:srgbClr val="FF0000"/>
                </a:solidFill>
              </a:rPr>
              <a:t>GLD (Land’s End)</a:t>
            </a:r>
          </a:p>
        </p:txBody>
      </p:sp>
      <p:sp>
        <p:nvSpPr>
          <p:cNvPr id="13" name="TextBox 12">
            <a:extLst>
              <a:ext uri="{FF2B5EF4-FFF2-40B4-BE49-F238E27FC236}">
                <a16:creationId xmlns:a16="http://schemas.microsoft.com/office/drawing/2014/main" id="{AF902617-B7AA-1372-0732-3478E01231AB}"/>
              </a:ext>
            </a:extLst>
          </p:cNvPr>
          <p:cNvSpPr txBox="1"/>
          <p:nvPr/>
        </p:nvSpPr>
        <p:spPr>
          <a:xfrm>
            <a:off x="3779912" y="764704"/>
            <a:ext cx="1258678" cy="369332"/>
          </a:xfrm>
          <a:prstGeom prst="rect">
            <a:avLst/>
          </a:prstGeom>
          <a:noFill/>
        </p:spPr>
        <p:txBody>
          <a:bodyPr wrap="none" rtlCol="0">
            <a:spAutoFit/>
          </a:bodyPr>
          <a:lstStyle/>
          <a:p>
            <a:r>
              <a:rPr lang="en-GB" b="1" dirty="0">
                <a:solidFill>
                  <a:srgbClr val="FF0000"/>
                </a:solidFill>
              </a:rPr>
              <a:t>GKR (Wick)</a:t>
            </a:r>
          </a:p>
        </p:txBody>
      </p:sp>
      <p:sp>
        <p:nvSpPr>
          <p:cNvPr id="14" name="TextBox 13">
            <a:extLst>
              <a:ext uri="{FF2B5EF4-FFF2-40B4-BE49-F238E27FC236}">
                <a16:creationId xmlns:a16="http://schemas.microsoft.com/office/drawing/2014/main" id="{ED5471A9-6D7B-8FB5-5995-FD938A25BE67}"/>
              </a:ext>
            </a:extLst>
          </p:cNvPr>
          <p:cNvSpPr txBox="1"/>
          <p:nvPr/>
        </p:nvSpPr>
        <p:spPr>
          <a:xfrm>
            <a:off x="3059832" y="3923764"/>
            <a:ext cx="1602426" cy="369332"/>
          </a:xfrm>
          <a:prstGeom prst="rect">
            <a:avLst/>
          </a:prstGeom>
          <a:noFill/>
        </p:spPr>
        <p:txBody>
          <a:bodyPr wrap="none" rtlCol="0">
            <a:spAutoFit/>
          </a:bodyPr>
          <a:lstStyle/>
          <a:p>
            <a:r>
              <a:rPr lang="en-GB" b="1" dirty="0">
                <a:solidFill>
                  <a:srgbClr val="FF0000"/>
                </a:solidFill>
              </a:rPr>
              <a:t>GLV (Anglesey)</a:t>
            </a:r>
          </a:p>
        </p:txBody>
      </p:sp>
      <p:sp>
        <p:nvSpPr>
          <p:cNvPr id="16" name="TextBox 15">
            <a:extLst>
              <a:ext uri="{FF2B5EF4-FFF2-40B4-BE49-F238E27FC236}">
                <a16:creationId xmlns:a16="http://schemas.microsoft.com/office/drawing/2014/main" id="{DAC5E41B-9D0A-B049-9686-2939DB7C1283}"/>
              </a:ext>
            </a:extLst>
          </p:cNvPr>
          <p:cNvSpPr txBox="1"/>
          <p:nvPr/>
        </p:nvSpPr>
        <p:spPr>
          <a:xfrm>
            <a:off x="5220072" y="4931876"/>
            <a:ext cx="1906750" cy="369332"/>
          </a:xfrm>
          <a:prstGeom prst="rect">
            <a:avLst/>
          </a:prstGeom>
          <a:noFill/>
        </p:spPr>
        <p:txBody>
          <a:bodyPr wrap="square" rtlCol="0">
            <a:spAutoFit/>
          </a:bodyPr>
          <a:lstStyle/>
          <a:p>
            <a:r>
              <a:rPr lang="en-GB" b="1" dirty="0">
                <a:solidFill>
                  <a:schemeClr val="tx2"/>
                </a:solidFill>
              </a:rPr>
              <a:t>GKA (Portishead)</a:t>
            </a:r>
          </a:p>
        </p:txBody>
      </p:sp>
      <p:sp>
        <p:nvSpPr>
          <p:cNvPr id="17" name="TextBox 16">
            <a:extLst>
              <a:ext uri="{FF2B5EF4-FFF2-40B4-BE49-F238E27FC236}">
                <a16:creationId xmlns:a16="http://schemas.microsoft.com/office/drawing/2014/main" id="{1BD99B69-E0B5-695D-B704-4B1AB82884F1}"/>
              </a:ext>
            </a:extLst>
          </p:cNvPr>
          <p:cNvSpPr txBox="1"/>
          <p:nvPr/>
        </p:nvSpPr>
        <p:spPr>
          <a:xfrm>
            <a:off x="3131840" y="5075892"/>
            <a:ext cx="1714124" cy="369332"/>
          </a:xfrm>
          <a:prstGeom prst="rect">
            <a:avLst/>
          </a:prstGeom>
          <a:noFill/>
        </p:spPr>
        <p:txBody>
          <a:bodyPr wrap="none" rtlCol="0">
            <a:spAutoFit/>
          </a:bodyPr>
          <a:lstStyle/>
          <a:p>
            <a:r>
              <a:rPr lang="en-GB" b="1" dirty="0">
                <a:solidFill>
                  <a:srgbClr val="FF0000"/>
                </a:solidFill>
              </a:rPr>
              <a:t>GIL (Ilfracombe)</a:t>
            </a:r>
          </a:p>
        </p:txBody>
      </p:sp>
    </p:spTree>
    <p:extLst>
      <p:ext uri="{BB962C8B-B14F-4D97-AF65-F5344CB8AC3E}">
        <p14:creationId xmlns:p14="http://schemas.microsoft.com/office/powerpoint/2010/main" val="3390124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132F46CD-D53C-47FB-9BF5-ABDF46E46FA7}"/>
              </a:ext>
            </a:extLst>
          </p:cNvPr>
          <p:cNvPicPr>
            <a:picLocks noChangeAspect="1" noChangeArrowheads="1"/>
          </p:cNvPicPr>
          <p:nvPr/>
        </p:nvPicPr>
        <p:blipFill>
          <a:blip r:embed="rId2">
            <a:alphaModFix amt="26000"/>
            <a:extLst>
              <a:ext uri="{28A0092B-C50C-407E-A947-70E740481C1C}">
                <a14:useLocalDpi xmlns:a14="http://schemas.microsoft.com/office/drawing/2010/main" val="0"/>
              </a:ext>
            </a:extLst>
          </a:blip>
          <a:srcRect/>
          <a:stretch>
            <a:fillRect/>
          </a:stretch>
        </p:blipFill>
        <p:spPr bwMode="auto">
          <a:xfrm>
            <a:off x="1547664" y="775945"/>
            <a:ext cx="5544616" cy="55446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Statutory Watchkeeping &amp; Silence Periods</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
        <p:nvSpPr>
          <p:cNvPr id="2" name="TextBox 1"/>
          <p:cNvSpPr txBox="1"/>
          <p:nvPr/>
        </p:nvSpPr>
        <p:spPr>
          <a:xfrm>
            <a:off x="107504" y="836712"/>
            <a:ext cx="8928992" cy="5016758"/>
          </a:xfrm>
          <a:prstGeom prst="rect">
            <a:avLst/>
          </a:prstGeom>
          <a:noFill/>
        </p:spPr>
        <p:txBody>
          <a:bodyPr wrap="square" rtlCol="0">
            <a:spAutoFit/>
          </a:bodyPr>
          <a:lstStyle/>
          <a:p>
            <a:r>
              <a:rPr lang="en-GB" sz="2000" b="1" dirty="0"/>
              <a:t>In the early 80s, when not engaged in operation on other frequencies, the Radio Officer was required to maintain a watch on 500kHz and 2182kHz as follows:</a:t>
            </a:r>
          </a:p>
          <a:p>
            <a:pPr marL="342900" indent="-342900">
              <a:buFont typeface="Wingdings" panose="05000000000000000000" pitchFamily="2" charset="2"/>
              <a:buChar char="§"/>
            </a:pPr>
            <a:r>
              <a:rPr lang="en-GB" sz="2000" b="1" dirty="0"/>
              <a:t>08:00 to 12:00 local time.</a:t>
            </a:r>
          </a:p>
          <a:p>
            <a:pPr marL="342900" indent="-342900">
              <a:buFont typeface="Wingdings" panose="05000000000000000000" pitchFamily="2" charset="2"/>
              <a:buChar char="§"/>
            </a:pPr>
            <a:r>
              <a:rPr lang="en-GB" sz="2000" b="1" dirty="0"/>
              <a:t>A further 4 hours of the Officer’s choice.</a:t>
            </a:r>
          </a:p>
          <a:p>
            <a:r>
              <a:rPr lang="en-GB" sz="2000" b="1" dirty="0"/>
              <a:t>Outside these hours, an automated receiver on 500kHz would sound an alarm in the Radio Officer’s cabin, and on the bridge, upon receipt of a distress signal.</a:t>
            </a:r>
          </a:p>
          <a:p>
            <a:endParaRPr lang="en-GB" sz="2000" b="1" dirty="0"/>
          </a:p>
          <a:p>
            <a:r>
              <a:rPr lang="en-GB" sz="2000" b="1" dirty="0"/>
              <a:t>Radio silence was required as follows:</a:t>
            </a:r>
          </a:p>
          <a:p>
            <a:pPr marL="342900" indent="-342900">
              <a:buFont typeface="Wingdings" panose="05000000000000000000" pitchFamily="2" charset="2"/>
              <a:buChar char="§"/>
            </a:pPr>
            <a:r>
              <a:rPr lang="en-GB" sz="2000" b="1" dirty="0"/>
              <a:t>On 500kHz, from 15 to 18, and from 45 to 48 minutes past the hour.</a:t>
            </a:r>
          </a:p>
          <a:p>
            <a:pPr marL="342900" indent="-342900">
              <a:buFont typeface="Wingdings" panose="05000000000000000000" pitchFamily="2" charset="2"/>
              <a:buChar char="§"/>
            </a:pPr>
            <a:r>
              <a:rPr lang="en-GB" sz="2000" b="1" dirty="0"/>
              <a:t>On 2182kHz, from 00 to 03, and from 30 to 33 minutes past the hour.</a:t>
            </a:r>
          </a:p>
          <a:p>
            <a:r>
              <a:rPr lang="en-GB" sz="2000" b="1" dirty="0"/>
              <a:t>Transgressors could expect to hear a barrage of “QRT SP” in response.</a:t>
            </a:r>
          </a:p>
          <a:p>
            <a:endParaRPr lang="en-GB" sz="2000" b="1" dirty="0"/>
          </a:p>
          <a:p>
            <a:r>
              <a:rPr lang="en-GB" sz="2000" b="1" dirty="0"/>
              <a:t>Ship’s radio room clocks had the silence periods displayed, normally green for 2182kHz and red for 500kHz. Additional red markers showed the 4 seconds on, 1 second off, long dashes which preceded an SOS call – it was this signal which triggered the auto-alarm receiver.</a:t>
            </a:r>
          </a:p>
        </p:txBody>
      </p:sp>
    </p:spTree>
    <p:extLst>
      <p:ext uri="{BB962C8B-B14F-4D97-AF65-F5344CB8AC3E}">
        <p14:creationId xmlns:p14="http://schemas.microsoft.com/office/powerpoint/2010/main" val="2798401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Statutory Watchkeeping &amp; Silence Periods</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pic>
        <p:nvPicPr>
          <p:cNvPr id="6" name="Picture 5">
            <a:extLst>
              <a:ext uri="{FF2B5EF4-FFF2-40B4-BE49-F238E27FC236}">
                <a16:creationId xmlns:a16="http://schemas.microsoft.com/office/drawing/2014/main" id="{9D555DEC-F3A7-2379-6437-2E3794DC5C42}"/>
              </a:ext>
            </a:extLst>
          </p:cNvPr>
          <p:cNvPicPr>
            <a:picLocks noChangeAspect="1"/>
          </p:cNvPicPr>
          <p:nvPr/>
        </p:nvPicPr>
        <p:blipFill>
          <a:blip r:embed="rId2"/>
          <a:stretch>
            <a:fillRect/>
          </a:stretch>
        </p:blipFill>
        <p:spPr>
          <a:xfrm>
            <a:off x="0" y="980728"/>
            <a:ext cx="9144000" cy="4923928"/>
          </a:xfrm>
          <a:prstGeom prst="rect">
            <a:avLst/>
          </a:prstGeom>
        </p:spPr>
      </p:pic>
    </p:spTree>
    <p:extLst>
      <p:ext uri="{BB962C8B-B14F-4D97-AF65-F5344CB8AC3E}">
        <p14:creationId xmlns:p14="http://schemas.microsoft.com/office/powerpoint/2010/main" val="4101432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2 Jan 2014 - Life at Sea as a Radio Officer in the 1960s &amp; 70s - Eric Lamb">
            <a:extLst>
              <a:ext uri="{FF2B5EF4-FFF2-40B4-BE49-F238E27FC236}">
                <a16:creationId xmlns:a16="http://schemas.microsoft.com/office/drawing/2014/main" id="{ADD8BA31-AE32-99D8-F3DE-0B451BEBC8EA}"/>
              </a:ext>
            </a:extLst>
          </p:cNvPr>
          <p:cNvPicPr>
            <a:picLocks noChangeAspect="1" noChangeArrowheads="1"/>
          </p:cNvPicPr>
          <p:nvPr/>
        </p:nvPicPr>
        <p:blipFill>
          <a:blip r:embed="rId2">
            <a:alphaModFix amt="39000"/>
            <a:extLst>
              <a:ext uri="{28A0092B-C50C-407E-A947-70E740481C1C}">
                <a14:useLocalDpi xmlns:a14="http://schemas.microsoft.com/office/drawing/2010/main" val="0"/>
              </a:ext>
            </a:extLst>
          </a:blip>
          <a:srcRect/>
          <a:stretch>
            <a:fillRect/>
          </a:stretch>
        </p:blipFill>
        <p:spPr bwMode="auto">
          <a:xfrm>
            <a:off x="0" y="809328"/>
            <a:ext cx="9144000" cy="53833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Transit Reports</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
        <p:nvSpPr>
          <p:cNvPr id="2" name="TextBox 1"/>
          <p:cNvSpPr txBox="1"/>
          <p:nvPr/>
        </p:nvSpPr>
        <p:spPr>
          <a:xfrm>
            <a:off x="107504" y="836712"/>
            <a:ext cx="9036496" cy="1938992"/>
          </a:xfrm>
          <a:prstGeom prst="rect">
            <a:avLst/>
          </a:prstGeom>
          <a:noFill/>
        </p:spPr>
        <p:txBody>
          <a:bodyPr wrap="square" rtlCol="0">
            <a:spAutoFit/>
          </a:bodyPr>
          <a:lstStyle/>
          <a:p>
            <a:r>
              <a:rPr lang="en-GB" sz="2400" b="1" dirty="0"/>
              <a:t>Transit reports were sent regularly, and included the following details:</a:t>
            </a:r>
          </a:p>
          <a:p>
            <a:pPr marL="342900" indent="-342900">
              <a:buFont typeface="Wingdings" panose="05000000000000000000" pitchFamily="2" charset="2"/>
              <a:buChar char="§"/>
            </a:pPr>
            <a:r>
              <a:rPr lang="en-GB" sz="2400" b="1" dirty="0"/>
              <a:t>Date and time</a:t>
            </a:r>
          </a:p>
          <a:p>
            <a:pPr marL="342900" indent="-342900">
              <a:buFont typeface="Wingdings" panose="05000000000000000000" pitchFamily="2" charset="2"/>
              <a:buChar char="§"/>
            </a:pPr>
            <a:r>
              <a:rPr lang="en-GB" sz="2400" b="1" dirty="0"/>
              <a:t>Ship name and callsign</a:t>
            </a:r>
          </a:p>
          <a:p>
            <a:pPr marL="342900" indent="-342900">
              <a:buFont typeface="Wingdings" panose="05000000000000000000" pitchFamily="2" charset="2"/>
              <a:buChar char="§"/>
            </a:pPr>
            <a:r>
              <a:rPr lang="en-GB" sz="2400" b="1" dirty="0"/>
              <a:t>Depart from (port) date and time</a:t>
            </a:r>
          </a:p>
          <a:p>
            <a:pPr marL="342900" indent="-342900">
              <a:buFont typeface="Wingdings" panose="05000000000000000000" pitchFamily="2" charset="2"/>
              <a:buChar char="§"/>
            </a:pPr>
            <a:r>
              <a:rPr lang="en-GB" sz="2400" b="1" dirty="0"/>
              <a:t>Estimated arrival at (port) date and time</a:t>
            </a:r>
          </a:p>
        </p:txBody>
      </p:sp>
    </p:spTree>
    <p:extLst>
      <p:ext uri="{BB962C8B-B14F-4D97-AF65-F5344CB8AC3E}">
        <p14:creationId xmlns:p14="http://schemas.microsoft.com/office/powerpoint/2010/main" val="4176149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2 Jan 2014 - Life at Sea as a Radio Officer in the 1960s &amp; 70s - Eric Lamb">
            <a:extLst>
              <a:ext uri="{FF2B5EF4-FFF2-40B4-BE49-F238E27FC236}">
                <a16:creationId xmlns:a16="http://schemas.microsoft.com/office/drawing/2014/main" id="{ADD8BA31-AE32-99D8-F3DE-0B451BEBC8EA}"/>
              </a:ext>
            </a:extLst>
          </p:cNvPr>
          <p:cNvPicPr>
            <a:picLocks noChangeAspect="1" noChangeArrowheads="1"/>
          </p:cNvPicPr>
          <p:nvPr/>
        </p:nvPicPr>
        <p:blipFill>
          <a:blip r:embed="rId2">
            <a:alphaModFix amt="39000"/>
            <a:extLst>
              <a:ext uri="{28A0092B-C50C-407E-A947-70E740481C1C}">
                <a14:useLocalDpi xmlns:a14="http://schemas.microsoft.com/office/drawing/2010/main" val="0"/>
              </a:ext>
            </a:extLst>
          </a:blip>
          <a:srcRect/>
          <a:stretch>
            <a:fillRect/>
          </a:stretch>
        </p:blipFill>
        <p:spPr bwMode="auto">
          <a:xfrm>
            <a:off x="0" y="809328"/>
            <a:ext cx="9144000" cy="53833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Transit Reports</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
        <p:nvSpPr>
          <p:cNvPr id="2" name="TextBox 1"/>
          <p:cNvSpPr txBox="1"/>
          <p:nvPr/>
        </p:nvSpPr>
        <p:spPr>
          <a:xfrm>
            <a:off x="107504" y="836712"/>
            <a:ext cx="9036496" cy="3785652"/>
          </a:xfrm>
          <a:prstGeom prst="rect">
            <a:avLst/>
          </a:prstGeom>
          <a:noFill/>
        </p:spPr>
        <p:txBody>
          <a:bodyPr wrap="square" rtlCol="0">
            <a:spAutoFit/>
          </a:bodyPr>
          <a:lstStyle/>
          <a:p>
            <a:r>
              <a:rPr lang="en-GB" sz="2400" b="1" dirty="0"/>
              <a:t>Transit reports were sent regularly, and included the following details:</a:t>
            </a:r>
          </a:p>
          <a:p>
            <a:pPr marL="342900" indent="-342900">
              <a:buFont typeface="Wingdings" panose="05000000000000000000" pitchFamily="2" charset="2"/>
              <a:buChar char="§"/>
            </a:pPr>
            <a:r>
              <a:rPr lang="en-GB" sz="2400" b="1" dirty="0"/>
              <a:t>Date and time</a:t>
            </a:r>
          </a:p>
          <a:p>
            <a:pPr marL="342900" indent="-342900">
              <a:buFont typeface="Wingdings" panose="05000000000000000000" pitchFamily="2" charset="2"/>
              <a:buChar char="§"/>
            </a:pPr>
            <a:r>
              <a:rPr lang="en-GB" sz="2400" b="1" dirty="0"/>
              <a:t>Ship name and callsign</a:t>
            </a:r>
          </a:p>
          <a:p>
            <a:pPr marL="342900" indent="-342900">
              <a:buFont typeface="Wingdings" panose="05000000000000000000" pitchFamily="2" charset="2"/>
              <a:buChar char="§"/>
            </a:pPr>
            <a:r>
              <a:rPr lang="en-GB" sz="2400" b="1" dirty="0"/>
              <a:t>Depart from (port) date and time</a:t>
            </a:r>
          </a:p>
          <a:p>
            <a:pPr marL="342900" indent="-342900">
              <a:buFont typeface="Wingdings" panose="05000000000000000000" pitchFamily="2" charset="2"/>
              <a:buChar char="§"/>
            </a:pPr>
            <a:r>
              <a:rPr lang="en-GB" sz="2400" b="1" dirty="0"/>
              <a:t>Estimated arrival at (port) date and time</a:t>
            </a:r>
          </a:p>
          <a:p>
            <a:pPr marL="342900" indent="-342900">
              <a:buFont typeface="Wingdings" panose="05000000000000000000" pitchFamily="2" charset="2"/>
              <a:buChar char="§"/>
            </a:pPr>
            <a:endParaRPr lang="en-GB" sz="2400" b="1" dirty="0"/>
          </a:p>
          <a:p>
            <a:r>
              <a:rPr lang="en-GB" sz="2400" b="1" dirty="0"/>
              <a:t>Transit reports have been superseded by an automated system AIS (automatic identification system) which sends packets of data on 161.975 or 162.025MHz. The data includes the ship’s identification, position, course and speed.</a:t>
            </a:r>
          </a:p>
        </p:txBody>
      </p:sp>
    </p:spTree>
    <p:extLst>
      <p:ext uri="{BB962C8B-B14F-4D97-AF65-F5344CB8AC3E}">
        <p14:creationId xmlns:p14="http://schemas.microsoft.com/office/powerpoint/2010/main" val="115575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E07634C6-4CB0-4C21-B9AE-8427D7F13991}"/>
              </a:ext>
            </a:extLst>
          </p:cNvPr>
          <p:cNvPicPr>
            <a:picLocks noChangeAspect="1" noChangeArrowheads="1"/>
          </p:cNvPicPr>
          <p:nvPr/>
        </p:nvPicPr>
        <p:blipFill>
          <a:blip r:embed="rId2">
            <a:alphaModFix amt="38000"/>
            <a:extLst>
              <a:ext uri="{28A0092B-C50C-407E-A947-70E740481C1C}">
                <a14:useLocalDpi xmlns:a14="http://schemas.microsoft.com/office/drawing/2010/main" val="0"/>
              </a:ext>
            </a:extLst>
          </a:blip>
          <a:srcRect/>
          <a:stretch>
            <a:fillRect/>
          </a:stretch>
        </p:blipFill>
        <p:spPr bwMode="auto">
          <a:xfrm>
            <a:off x="0" y="458296"/>
            <a:ext cx="9144000" cy="63550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Ships Letter Telegram</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
        <p:nvSpPr>
          <p:cNvPr id="2" name="TextBox 1"/>
          <p:cNvSpPr txBox="1"/>
          <p:nvPr/>
        </p:nvSpPr>
        <p:spPr>
          <a:xfrm>
            <a:off x="107504" y="836712"/>
            <a:ext cx="4211844" cy="4524315"/>
          </a:xfrm>
          <a:prstGeom prst="rect">
            <a:avLst/>
          </a:prstGeom>
          <a:noFill/>
        </p:spPr>
        <p:txBody>
          <a:bodyPr wrap="square" rtlCol="0">
            <a:spAutoFit/>
          </a:bodyPr>
          <a:lstStyle/>
          <a:p>
            <a:r>
              <a:rPr lang="en-GB" sz="2400" b="1" dirty="0"/>
              <a:t>Although satellite phones (using the MARECS satellites) were starting to appear by the early 80s, the call costs of $6 per minute meant that the Ships Letter Telegram was the most cost-effective means for crew to keep in touch with friends and family. Sent using CW to a coast station, and then onwards to the recipient as a telegram.</a:t>
            </a:r>
          </a:p>
        </p:txBody>
      </p:sp>
      <p:pic>
        <p:nvPicPr>
          <p:cNvPr id="6" name="Picture 5">
            <a:extLst>
              <a:ext uri="{FF2B5EF4-FFF2-40B4-BE49-F238E27FC236}">
                <a16:creationId xmlns:a16="http://schemas.microsoft.com/office/drawing/2014/main" id="{78AAF4A2-AB07-4BE5-9253-072C29FDDC0E}"/>
              </a:ext>
            </a:extLst>
          </p:cNvPr>
          <p:cNvPicPr>
            <a:picLocks noChangeAspect="1"/>
          </p:cNvPicPr>
          <p:nvPr/>
        </p:nvPicPr>
        <p:blipFill>
          <a:blip r:embed="rId3"/>
          <a:stretch>
            <a:fillRect/>
          </a:stretch>
        </p:blipFill>
        <p:spPr>
          <a:xfrm>
            <a:off x="4319348" y="913955"/>
            <a:ext cx="4752528" cy="2787263"/>
          </a:xfrm>
          <a:prstGeom prst="rect">
            <a:avLst/>
          </a:prstGeom>
        </p:spPr>
      </p:pic>
    </p:spTree>
    <p:extLst>
      <p:ext uri="{BB962C8B-B14F-4D97-AF65-F5344CB8AC3E}">
        <p14:creationId xmlns:p14="http://schemas.microsoft.com/office/powerpoint/2010/main" val="421493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adio Act of 1912 - The Sinking of the RMS Titanic">
            <a:extLst>
              <a:ext uri="{FF2B5EF4-FFF2-40B4-BE49-F238E27FC236}">
                <a16:creationId xmlns:a16="http://schemas.microsoft.com/office/drawing/2014/main" id="{0D313754-CE12-497C-91F6-5D675EB0CA09}"/>
              </a:ext>
            </a:extLst>
          </p:cNvPr>
          <p:cNvPicPr>
            <a:picLocks noChangeAspect="1" noChangeArrowheads="1"/>
          </p:cNvPicPr>
          <p:nvPr/>
        </p:nvPicPr>
        <p:blipFill>
          <a:blip r:embed="rId2">
            <a:alphaModFix amt="27000"/>
            <a:extLst>
              <a:ext uri="{28A0092B-C50C-407E-A947-70E740481C1C}">
                <a14:useLocalDpi xmlns:a14="http://schemas.microsoft.com/office/drawing/2010/main" val="0"/>
              </a:ext>
            </a:extLst>
          </a:blip>
          <a:srcRect/>
          <a:stretch>
            <a:fillRect/>
          </a:stretch>
        </p:blipFill>
        <p:spPr bwMode="auto">
          <a:xfrm>
            <a:off x="-1" y="-27384"/>
            <a:ext cx="9144001" cy="66967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History</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
        <p:nvSpPr>
          <p:cNvPr id="2" name="TextBox 1"/>
          <p:cNvSpPr txBox="1"/>
          <p:nvPr/>
        </p:nvSpPr>
        <p:spPr>
          <a:xfrm>
            <a:off x="107504" y="764704"/>
            <a:ext cx="8928992" cy="5262979"/>
          </a:xfrm>
          <a:prstGeom prst="rect">
            <a:avLst/>
          </a:prstGeom>
          <a:noFill/>
        </p:spPr>
        <p:txBody>
          <a:bodyPr wrap="square" rtlCol="0">
            <a:spAutoFit/>
          </a:bodyPr>
          <a:lstStyle/>
          <a:p>
            <a:r>
              <a:rPr lang="en-GB" sz="2400" b="1" dirty="0"/>
              <a:t>“In the existing state of the art, an expert telegraph operator must be carried on every ship. This will, however, be changed within a period of time measurable in months. Wireless telephony working with apparatus of great simplicity will take the place of existing plant; word of mouth will supersede the Morse alphabet; the skilled operator will no longer be required; a ship’s officer after undergoing a very short training will be able to adjust the apparatus, and send and receive messages with much greater ease.”</a:t>
            </a:r>
          </a:p>
          <a:p>
            <a:endParaRPr lang="en-GB" sz="2400" b="1" dirty="0"/>
          </a:p>
          <a:p>
            <a:r>
              <a:rPr lang="en-GB" sz="2400" b="1" dirty="0"/>
              <a:t>The author of the above is describing GMDSS, or Global Maritime Distress and Safety System. GMDSS enables non-technical people to communicate from ship to shore, and includes satellite communications, VHF radio with selective calling, emergency beacons and transponders.</a:t>
            </a:r>
          </a:p>
        </p:txBody>
      </p:sp>
    </p:spTree>
    <p:extLst>
      <p:ext uri="{BB962C8B-B14F-4D97-AF65-F5344CB8AC3E}">
        <p14:creationId xmlns:p14="http://schemas.microsoft.com/office/powerpoint/2010/main" val="1043572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earch report on the future of marine communication">
            <a:extLst>
              <a:ext uri="{FF2B5EF4-FFF2-40B4-BE49-F238E27FC236}">
                <a16:creationId xmlns:a16="http://schemas.microsoft.com/office/drawing/2014/main" id="{C453CEA2-ECAB-1398-6D3D-500E4E96AF47}"/>
              </a:ext>
            </a:extLst>
          </p:cNvPr>
          <p:cNvPicPr>
            <a:picLocks noChangeAspect="1" noChangeArrowheads="1"/>
          </p:cNvPicPr>
          <p:nvPr/>
        </p:nvPicPr>
        <p:blipFill>
          <a:blip r:embed="rId2">
            <a:alphaModFix amt="44000"/>
            <a:extLst>
              <a:ext uri="{28A0092B-C50C-407E-A947-70E740481C1C}">
                <a14:useLocalDpi xmlns:a14="http://schemas.microsoft.com/office/drawing/2010/main" val="0"/>
              </a:ext>
            </a:extLst>
          </a:blip>
          <a:srcRect/>
          <a:stretch>
            <a:fillRect/>
          </a:stretch>
        </p:blipFill>
        <p:spPr bwMode="auto">
          <a:xfrm>
            <a:off x="0" y="836713"/>
            <a:ext cx="9144000" cy="53559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Phone Calls</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
        <p:nvSpPr>
          <p:cNvPr id="2" name="TextBox 1"/>
          <p:cNvSpPr txBox="1"/>
          <p:nvPr/>
        </p:nvSpPr>
        <p:spPr>
          <a:xfrm>
            <a:off x="107504" y="836712"/>
            <a:ext cx="8928992" cy="4524315"/>
          </a:xfrm>
          <a:prstGeom prst="rect">
            <a:avLst/>
          </a:prstGeom>
          <a:noFill/>
        </p:spPr>
        <p:txBody>
          <a:bodyPr wrap="square" rtlCol="0">
            <a:spAutoFit/>
          </a:bodyPr>
          <a:lstStyle/>
          <a:p>
            <a:r>
              <a:rPr lang="en-GB" sz="2400" b="1" dirty="0"/>
              <a:t>A number of the VHF Marine Channels had (and still have) a 4.6MHz split between transmit and receive frequencies, allowing full-duplex phone calls for suitably equipped vessels. The coast station transmitted on the higher frequency of the duplex pair, and the ship on the lower frequency; this means that duplex is only possible between a ship and a coast station, not between two ships.</a:t>
            </a:r>
          </a:p>
          <a:p>
            <a:endParaRPr lang="en-GB" sz="2400" b="1" dirty="0"/>
          </a:p>
          <a:p>
            <a:r>
              <a:rPr lang="en-GB" sz="2400" b="1" dirty="0"/>
              <a:t>There were also duplex pairs of HF channels (4MHz, 6MHz, 8MHz, 12MHz, 16MHz, 18MHz, 22MHz and 25MHz) for telephone calls. Although these pairs still exist in theory, no coast stations remain with duplex phone capabilities, as satellite communication has superseded HF for such purposes.</a:t>
            </a:r>
          </a:p>
        </p:txBody>
      </p:sp>
    </p:spTree>
    <p:extLst>
      <p:ext uri="{BB962C8B-B14F-4D97-AF65-F5344CB8AC3E}">
        <p14:creationId xmlns:p14="http://schemas.microsoft.com/office/powerpoint/2010/main" val="2251749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RMSW">
            <a:extLst>
              <a:ext uri="{FF2B5EF4-FFF2-40B4-BE49-F238E27FC236}">
                <a16:creationId xmlns:a16="http://schemas.microsoft.com/office/drawing/2014/main" id="{3F4E52BC-D624-40FE-94EB-E060C29E3EC1}"/>
              </a:ext>
            </a:extLst>
          </p:cNvPr>
          <p:cNvPicPr>
            <a:picLocks noChangeAspect="1" noChangeArrowheads="1"/>
          </p:cNvPicPr>
          <p:nvPr/>
        </p:nvPicPr>
        <p:blipFill>
          <a:blip r:embed="rId2">
            <a:alphaModFix amt="47000"/>
            <a:extLst>
              <a:ext uri="{28A0092B-C50C-407E-A947-70E740481C1C}">
                <a14:useLocalDpi xmlns:a14="http://schemas.microsoft.com/office/drawing/2010/main" val="0"/>
              </a:ext>
            </a:extLst>
          </a:blip>
          <a:srcRect/>
          <a:stretch>
            <a:fillRect/>
          </a:stretch>
        </p:blipFill>
        <p:spPr bwMode="auto">
          <a:xfrm>
            <a:off x="0" y="809329"/>
            <a:ext cx="9143999" cy="53833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OBS</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
        <p:nvSpPr>
          <p:cNvPr id="2" name="TextBox 1"/>
          <p:cNvSpPr txBox="1"/>
          <p:nvPr/>
        </p:nvSpPr>
        <p:spPr>
          <a:xfrm>
            <a:off x="107504" y="836712"/>
            <a:ext cx="8928992" cy="3416320"/>
          </a:xfrm>
          <a:prstGeom prst="rect">
            <a:avLst/>
          </a:prstGeom>
          <a:noFill/>
        </p:spPr>
        <p:txBody>
          <a:bodyPr wrap="square" rtlCol="0">
            <a:spAutoFit/>
          </a:bodyPr>
          <a:lstStyle/>
          <a:p>
            <a:r>
              <a:rPr lang="en-GB" sz="2400" b="1" dirty="0"/>
              <a:t>One of the Deck Officer’s responsibilities was to take weather observations at regular intervals, and to encode those observations (along with the ship’s identification and position) into a telegram comprising groups of five digits.</a:t>
            </a:r>
          </a:p>
          <a:p>
            <a:endParaRPr lang="en-GB" sz="2400" b="1" dirty="0"/>
          </a:p>
          <a:p>
            <a:r>
              <a:rPr lang="en-GB" sz="2400" b="1" dirty="0"/>
              <a:t>These OBS telegrams were then given to the Radio Officer, to be sent to the closest coastal station (usually on MF telegraphy) from where they were distributed to the worldwide meteorological community – including the UK’s Met Office in Bracknell.</a:t>
            </a:r>
          </a:p>
        </p:txBody>
      </p:sp>
    </p:spTree>
    <p:extLst>
      <p:ext uri="{BB962C8B-B14F-4D97-AF65-F5344CB8AC3E}">
        <p14:creationId xmlns:p14="http://schemas.microsoft.com/office/powerpoint/2010/main" val="3508196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OBS has been superseded by these…</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pic>
        <p:nvPicPr>
          <p:cNvPr id="6" name="Picture 5" descr="A picture containing outdoor&#10;&#10;Description automatically generated">
            <a:extLst>
              <a:ext uri="{FF2B5EF4-FFF2-40B4-BE49-F238E27FC236}">
                <a16:creationId xmlns:a16="http://schemas.microsoft.com/office/drawing/2014/main" id="{9DB862F7-3400-B779-11EF-2271D23AF4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02398"/>
            <a:ext cx="4427984" cy="5390290"/>
          </a:xfrm>
          <a:prstGeom prst="rect">
            <a:avLst/>
          </a:prstGeom>
        </p:spPr>
      </p:pic>
      <p:pic>
        <p:nvPicPr>
          <p:cNvPr id="8" name="Picture 7" descr="A picture containing metal&#10;&#10;Description automatically generated">
            <a:extLst>
              <a:ext uri="{FF2B5EF4-FFF2-40B4-BE49-F238E27FC236}">
                <a16:creationId xmlns:a16="http://schemas.microsoft.com/office/drawing/2014/main" id="{A23A81F3-B3AC-2B51-7FF0-DE76ADB1C5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802399"/>
            <a:ext cx="4705564" cy="5390290"/>
          </a:xfrm>
          <a:prstGeom prst="rect">
            <a:avLst/>
          </a:prstGeom>
        </p:spPr>
      </p:pic>
      <p:sp>
        <p:nvSpPr>
          <p:cNvPr id="9" name="TextBox 8">
            <a:extLst>
              <a:ext uri="{FF2B5EF4-FFF2-40B4-BE49-F238E27FC236}">
                <a16:creationId xmlns:a16="http://schemas.microsoft.com/office/drawing/2014/main" id="{5D1C0F5D-6D49-6D99-6DB9-F952817FB43B}"/>
              </a:ext>
            </a:extLst>
          </p:cNvPr>
          <p:cNvSpPr txBox="1"/>
          <p:nvPr/>
        </p:nvSpPr>
        <p:spPr>
          <a:xfrm>
            <a:off x="1187624" y="5589240"/>
            <a:ext cx="6473632" cy="400110"/>
          </a:xfrm>
          <a:prstGeom prst="rect">
            <a:avLst/>
          </a:prstGeom>
          <a:noFill/>
        </p:spPr>
        <p:txBody>
          <a:bodyPr wrap="none" rtlCol="0">
            <a:spAutoFit/>
          </a:bodyPr>
          <a:lstStyle/>
          <a:p>
            <a:r>
              <a:rPr lang="en-US" sz="2000" b="1" dirty="0">
                <a:solidFill>
                  <a:schemeClr val="bg1"/>
                </a:solidFill>
              </a:rPr>
              <a:t>National Oceanographic Centre, Southampton, March 2020</a:t>
            </a:r>
          </a:p>
        </p:txBody>
      </p:sp>
    </p:spTree>
    <p:extLst>
      <p:ext uri="{BB962C8B-B14F-4D97-AF65-F5344CB8AC3E}">
        <p14:creationId xmlns:p14="http://schemas.microsoft.com/office/powerpoint/2010/main" val="1146292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77A1D70-3173-46BF-91E9-D277F546BFF9}"/>
              </a:ext>
            </a:extLst>
          </p:cNvPr>
          <p:cNvPicPr>
            <a:picLocks noChangeAspect="1" noChangeArrowheads="1"/>
          </p:cNvPicPr>
          <p:nvPr/>
        </p:nvPicPr>
        <p:blipFill>
          <a:blip r:embed="rId2">
            <a:alphaModFix amt="26000"/>
            <a:extLst>
              <a:ext uri="{28A0092B-C50C-407E-A947-70E740481C1C}">
                <a14:useLocalDpi xmlns:a14="http://schemas.microsoft.com/office/drawing/2010/main" val="0"/>
              </a:ext>
            </a:extLst>
          </a:blip>
          <a:srcRect/>
          <a:stretch>
            <a:fillRect/>
          </a:stretch>
        </p:blipFill>
        <p:spPr bwMode="auto">
          <a:xfrm>
            <a:off x="0" y="836712"/>
            <a:ext cx="9144000" cy="53559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SITOR Teletype</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
        <p:nvSpPr>
          <p:cNvPr id="2" name="TextBox 1"/>
          <p:cNvSpPr txBox="1"/>
          <p:nvPr/>
        </p:nvSpPr>
        <p:spPr>
          <a:xfrm>
            <a:off x="107504" y="836712"/>
            <a:ext cx="8928992" cy="2554545"/>
          </a:xfrm>
          <a:prstGeom prst="rect">
            <a:avLst/>
          </a:prstGeom>
          <a:noFill/>
        </p:spPr>
        <p:txBody>
          <a:bodyPr wrap="square" rtlCol="0">
            <a:spAutoFit/>
          </a:bodyPr>
          <a:lstStyle/>
          <a:p>
            <a:r>
              <a:rPr lang="en-GB" sz="2000" b="1" dirty="0"/>
              <a:t>SITOR (Simplex Teletype over Radio) was a commercial error-corrected teletype standard which was adopted in the 70s. It was very similar in operation to the amateur standard AMTOR, and relied on each character being encoded as a combination of four “1”s and three “0s”, instead of the 5-bit code used by conventional teletype. A single bit error could therefore be detected, and a repeat requested automatically by the receiving equipment.</a:t>
            </a:r>
          </a:p>
          <a:p>
            <a:r>
              <a:rPr lang="en-GB" sz="2000" b="1" dirty="0"/>
              <a:t>The system became obsolete in the late 80s, as satellite-based voice and teletype systems became economically viable.</a:t>
            </a:r>
          </a:p>
        </p:txBody>
      </p:sp>
    </p:spTree>
    <p:extLst>
      <p:ext uri="{BB962C8B-B14F-4D97-AF65-F5344CB8AC3E}">
        <p14:creationId xmlns:p14="http://schemas.microsoft.com/office/powerpoint/2010/main" val="3359771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91605B-AC81-4413-B23F-E0F549B890EE}"/>
              </a:ext>
            </a:extLst>
          </p:cNvPr>
          <p:cNvPicPr>
            <a:picLocks noChangeAspect="1"/>
          </p:cNvPicPr>
          <p:nvPr/>
        </p:nvPicPr>
        <p:blipFill>
          <a:blip r:embed="rId2">
            <a:alphaModFix amt="25000"/>
          </a:blip>
          <a:stretch>
            <a:fillRect/>
          </a:stretch>
        </p:blipFill>
        <p:spPr>
          <a:xfrm>
            <a:off x="0" y="422764"/>
            <a:ext cx="9144000" cy="6246596"/>
          </a:xfrm>
          <a:prstGeom prst="rect">
            <a:avLst/>
          </a:prstGeom>
        </p:spPr>
      </p:pic>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The Lifeboat Radio(s)</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
        <p:nvSpPr>
          <p:cNvPr id="2" name="TextBox 1"/>
          <p:cNvSpPr txBox="1"/>
          <p:nvPr/>
        </p:nvSpPr>
        <p:spPr>
          <a:xfrm>
            <a:off x="107504" y="836712"/>
            <a:ext cx="8928992" cy="3785652"/>
          </a:xfrm>
          <a:prstGeom prst="rect">
            <a:avLst/>
          </a:prstGeom>
          <a:noFill/>
        </p:spPr>
        <p:txBody>
          <a:bodyPr wrap="square" rtlCol="0">
            <a:spAutoFit/>
          </a:bodyPr>
          <a:lstStyle/>
          <a:p>
            <a:r>
              <a:rPr lang="en-GB" sz="2000" b="1" dirty="0"/>
              <a:t>Ships were required to carry one or more lifeboat radio, and it was the Radio Officer’s responsibility to test it weekly.</a:t>
            </a:r>
          </a:p>
          <a:p>
            <a:endParaRPr lang="en-GB" sz="2000" b="1" dirty="0"/>
          </a:p>
          <a:p>
            <a:r>
              <a:rPr lang="en-GB" sz="2000" b="1" dirty="0"/>
              <a:t>The lifeboat radio was a sealed watertight unit, allegedly buoyant (I never tested that claim), and included a man-powered generator with crank handles and/or pedals, an AM transmitter/receiver on 2182kHz, and an MCW (modulated CW) transmitter/receiver on 500kHz. Some also had 8364kHz fitted. They had an integral ATU to match into a whip and/or wire antenna that was stowed in the watertight case, and an automatic keying device for a distress signal on 500kHz.</a:t>
            </a:r>
          </a:p>
          <a:p>
            <a:endParaRPr lang="en-GB" sz="2000" b="1" dirty="0"/>
          </a:p>
          <a:p>
            <a:r>
              <a:rPr lang="en-GB" sz="2000" b="1" dirty="0"/>
              <a:t>Some ships also carried an EPIRB (Emergency Position Indicating Radio Beacon), which operated on the aviation distress frequency, 121.5MHz.</a:t>
            </a:r>
          </a:p>
        </p:txBody>
      </p:sp>
    </p:spTree>
    <p:extLst>
      <p:ext uri="{BB962C8B-B14F-4D97-AF65-F5344CB8AC3E}">
        <p14:creationId xmlns:p14="http://schemas.microsoft.com/office/powerpoint/2010/main" val="1521526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The Lifeboat Radio(s)</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pic>
        <p:nvPicPr>
          <p:cNvPr id="7" name="Picture 6">
            <a:extLst>
              <a:ext uri="{FF2B5EF4-FFF2-40B4-BE49-F238E27FC236}">
                <a16:creationId xmlns:a16="http://schemas.microsoft.com/office/drawing/2014/main" id="{D58182DB-2015-497E-91F7-CC02AFD8C765}"/>
              </a:ext>
            </a:extLst>
          </p:cNvPr>
          <p:cNvPicPr>
            <a:picLocks noChangeAspect="1"/>
          </p:cNvPicPr>
          <p:nvPr/>
        </p:nvPicPr>
        <p:blipFill>
          <a:blip r:embed="rId2"/>
          <a:stretch>
            <a:fillRect/>
          </a:stretch>
        </p:blipFill>
        <p:spPr>
          <a:xfrm>
            <a:off x="2023" y="809328"/>
            <a:ext cx="9144000" cy="4330390"/>
          </a:xfrm>
          <a:prstGeom prst="rect">
            <a:avLst/>
          </a:prstGeom>
        </p:spPr>
      </p:pic>
      <p:pic>
        <p:nvPicPr>
          <p:cNvPr id="9" name="Picture 8">
            <a:extLst>
              <a:ext uri="{FF2B5EF4-FFF2-40B4-BE49-F238E27FC236}">
                <a16:creationId xmlns:a16="http://schemas.microsoft.com/office/drawing/2014/main" id="{4AD05937-6132-2A8F-A56D-7B1DDB1DFE1A}"/>
              </a:ext>
            </a:extLst>
          </p:cNvPr>
          <p:cNvPicPr>
            <a:picLocks noChangeAspect="1"/>
          </p:cNvPicPr>
          <p:nvPr/>
        </p:nvPicPr>
        <p:blipFill>
          <a:blip r:embed="rId3"/>
          <a:stretch>
            <a:fillRect/>
          </a:stretch>
        </p:blipFill>
        <p:spPr>
          <a:xfrm>
            <a:off x="6516216" y="3100919"/>
            <a:ext cx="2453233" cy="2875511"/>
          </a:xfrm>
          <a:prstGeom prst="rect">
            <a:avLst/>
          </a:prstGeom>
        </p:spPr>
      </p:pic>
      <p:cxnSp>
        <p:nvCxnSpPr>
          <p:cNvPr id="11" name="Straight Arrow Connector 10">
            <a:extLst>
              <a:ext uri="{FF2B5EF4-FFF2-40B4-BE49-F238E27FC236}">
                <a16:creationId xmlns:a16="http://schemas.microsoft.com/office/drawing/2014/main" id="{6BD2C5CE-6EB5-D9D5-6A02-ABE2C94A429A}"/>
              </a:ext>
            </a:extLst>
          </p:cNvPr>
          <p:cNvCxnSpPr>
            <a:cxnSpLocks/>
          </p:cNvCxnSpPr>
          <p:nvPr/>
        </p:nvCxnSpPr>
        <p:spPr>
          <a:xfrm>
            <a:off x="755576" y="2708920"/>
            <a:ext cx="6336704" cy="1829754"/>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353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850C52A-8D51-E2BA-D6ED-9F71FD26939E}"/>
              </a:ext>
            </a:extLst>
          </p:cNvPr>
          <p:cNvPicPr>
            <a:picLocks noChangeAspect="1" noChangeArrowheads="1"/>
          </p:cNvPicPr>
          <p:nvPr/>
        </p:nvPicPr>
        <p:blipFill>
          <a:blip r:embed="rId2">
            <a:alphaModFix amt="49000"/>
            <a:extLst>
              <a:ext uri="{28A0092B-C50C-407E-A947-70E740481C1C}">
                <a14:useLocalDpi xmlns:a14="http://schemas.microsoft.com/office/drawing/2010/main" val="0"/>
              </a:ext>
            </a:extLst>
          </a:blip>
          <a:srcRect/>
          <a:stretch>
            <a:fillRect/>
          </a:stretch>
        </p:blipFill>
        <p:spPr bwMode="auto">
          <a:xfrm>
            <a:off x="0" y="809328"/>
            <a:ext cx="9144000" cy="53833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Batteries</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
        <p:nvSpPr>
          <p:cNvPr id="2" name="TextBox 1"/>
          <p:cNvSpPr txBox="1"/>
          <p:nvPr/>
        </p:nvSpPr>
        <p:spPr>
          <a:xfrm>
            <a:off x="107504" y="836712"/>
            <a:ext cx="9036496" cy="1815882"/>
          </a:xfrm>
          <a:prstGeom prst="rect">
            <a:avLst/>
          </a:prstGeom>
          <a:noFill/>
        </p:spPr>
        <p:txBody>
          <a:bodyPr wrap="square" rtlCol="0">
            <a:spAutoFit/>
          </a:bodyPr>
          <a:lstStyle/>
          <a:p>
            <a:r>
              <a:rPr lang="en-GB" sz="2800" b="1" dirty="0"/>
              <a:t>Ships were normally equipped with lead acid batteries to maintain essential services in the event of generator failure.</a:t>
            </a:r>
          </a:p>
          <a:p>
            <a:r>
              <a:rPr lang="en-GB" sz="2800" b="1" dirty="0"/>
              <a:t>It was the radio officer’s duty to check these regularly, for both electrolyte levels and specific gravity.</a:t>
            </a:r>
          </a:p>
        </p:txBody>
      </p:sp>
    </p:spTree>
    <p:extLst>
      <p:ext uri="{BB962C8B-B14F-4D97-AF65-F5344CB8AC3E}">
        <p14:creationId xmlns:p14="http://schemas.microsoft.com/office/powerpoint/2010/main" val="2721954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rine Radars and their Use in the Shipping Industry">
            <a:extLst>
              <a:ext uri="{FF2B5EF4-FFF2-40B4-BE49-F238E27FC236}">
                <a16:creationId xmlns:a16="http://schemas.microsoft.com/office/drawing/2014/main" id="{3C01BD8D-575C-58B1-BB67-91E0099FDB28}"/>
              </a:ext>
            </a:extLst>
          </p:cNvPr>
          <p:cNvPicPr>
            <a:picLocks noChangeAspect="1" noChangeArrowheads="1"/>
          </p:cNvPicPr>
          <p:nvPr/>
        </p:nvPicPr>
        <p:blipFill>
          <a:blip r:embed="rId2">
            <a:alphaModFix amt="41000"/>
            <a:extLst>
              <a:ext uri="{28A0092B-C50C-407E-A947-70E740481C1C}">
                <a14:useLocalDpi xmlns:a14="http://schemas.microsoft.com/office/drawing/2010/main" val="0"/>
              </a:ext>
            </a:extLst>
          </a:blip>
          <a:srcRect/>
          <a:stretch>
            <a:fillRect/>
          </a:stretch>
        </p:blipFill>
        <p:spPr bwMode="auto">
          <a:xfrm>
            <a:off x="0" y="809328"/>
            <a:ext cx="9144000" cy="53833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Radar</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
        <p:nvSpPr>
          <p:cNvPr id="2" name="TextBox 1"/>
          <p:cNvSpPr txBox="1"/>
          <p:nvPr/>
        </p:nvSpPr>
        <p:spPr>
          <a:xfrm>
            <a:off x="107504" y="836712"/>
            <a:ext cx="9036496" cy="3108543"/>
          </a:xfrm>
          <a:prstGeom prst="rect">
            <a:avLst/>
          </a:prstGeom>
          <a:noFill/>
        </p:spPr>
        <p:txBody>
          <a:bodyPr wrap="square" rtlCol="0">
            <a:spAutoFit/>
          </a:bodyPr>
          <a:lstStyle/>
          <a:p>
            <a:r>
              <a:rPr lang="en-GB" sz="2800" b="1" dirty="0"/>
              <a:t>S band (3GHz) and X band (10GHz) radar were widely used.</a:t>
            </a:r>
          </a:p>
          <a:p>
            <a:r>
              <a:rPr lang="en-GB" sz="2800" b="1" dirty="0"/>
              <a:t>The radio officer was responsible for maintenance, which sometimes involved climbing to the monkey island in the most appalling weather to replace the belt driving the antenna. </a:t>
            </a:r>
          </a:p>
          <a:p>
            <a:r>
              <a:rPr lang="en-GB" sz="2800" b="1" dirty="0"/>
              <a:t>The radar receivers used crystal diodes, which were unreliable and required frequent replacement.</a:t>
            </a:r>
          </a:p>
        </p:txBody>
      </p:sp>
    </p:spTree>
    <p:extLst>
      <p:ext uri="{BB962C8B-B14F-4D97-AF65-F5344CB8AC3E}">
        <p14:creationId xmlns:p14="http://schemas.microsoft.com/office/powerpoint/2010/main" val="1541098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a:extLst>
              <a:ext uri="{FF2B5EF4-FFF2-40B4-BE49-F238E27FC236}">
                <a16:creationId xmlns:a16="http://schemas.microsoft.com/office/drawing/2014/main" id="{57DAD586-FB84-430B-B61E-6899EC1827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783468"/>
            <a:ext cx="3635896" cy="545384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Marconi UK Electronics">
            <a:extLst>
              <a:ext uri="{FF2B5EF4-FFF2-40B4-BE49-F238E27FC236}">
                <a16:creationId xmlns:a16="http://schemas.microsoft.com/office/drawing/2014/main" id="{D3DCE70A-53B9-4973-A6C7-E111F2DEED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4704"/>
            <a:ext cx="2555776" cy="5498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Main Transmitter – Marconi Conqueror</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
        <p:nvSpPr>
          <p:cNvPr id="3" name="TextBox 2">
            <a:extLst>
              <a:ext uri="{FF2B5EF4-FFF2-40B4-BE49-F238E27FC236}">
                <a16:creationId xmlns:a16="http://schemas.microsoft.com/office/drawing/2014/main" id="{0FCADCC3-CF01-4167-B9D3-82A09412C188}"/>
              </a:ext>
            </a:extLst>
          </p:cNvPr>
          <p:cNvSpPr txBox="1"/>
          <p:nvPr/>
        </p:nvSpPr>
        <p:spPr>
          <a:xfrm>
            <a:off x="2886513" y="1059701"/>
            <a:ext cx="1566134" cy="923330"/>
          </a:xfrm>
          <a:prstGeom prst="rect">
            <a:avLst/>
          </a:prstGeom>
          <a:noFill/>
        </p:spPr>
        <p:txBody>
          <a:bodyPr wrap="none" rtlCol="0">
            <a:spAutoFit/>
          </a:bodyPr>
          <a:lstStyle/>
          <a:p>
            <a:r>
              <a:rPr lang="en-GB" dirty="0"/>
              <a:t>Aerial Current</a:t>
            </a:r>
          </a:p>
          <a:p>
            <a:r>
              <a:rPr lang="en-GB" dirty="0"/>
              <a:t>Anode Voltage</a:t>
            </a:r>
          </a:p>
          <a:p>
            <a:r>
              <a:rPr lang="en-GB" dirty="0"/>
              <a:t>Anode Current</a:t>
            </a:r>
          </a:p>
        </p:txBody>
      </p:sp>
      <p:cxnSp>
        <p:nvCxnSpPr>
          <p:cNvPr id="7" name="Straight Connector 6">
            <a:extLst>
              <a:ext uri="{FF2B5EF4-FFF2-40B4-BE49-F238E27FC236}">
                <a16:creationId xmlns:a16="http://schemas.microsoft.com/office/drawing/2014/main" id="{D38D10EC-3C8E-449B-915C-0072C5B4EB38}"/>
              </a:ext>
            </a:extLst>
          </p:cNvPr>
          <p:cNvCxnSpPr/>
          <p:nvPr/>
        </p:nvCxnSpPr>
        <p:spPr>
          <a:xfrm flipH="1">
            <a:off x="1557155" y="1268760"/>
            <a:ext cx="13681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EB5C964-C558-483E-955A-B1A9DDA9C625}"/>
              </a:ext>
            </a:extLst>
          </p:cNvPr>
          <p:cNvCxnSpPr>
            <a:cxnSpLocks/>
          </p:cNvCxnSpPr>
          <p:nvPr/>
        </p:nvCxnSpPr>
        <p:spPr>
          <a:xfrm flipH="1">
            <a:off x="1259632" y="1556792"/>
            <a:ext cx="16561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C6960EA-DBD0-4750-ABCF-F2D130CA5AD0}"/>
              </a:ext>
            </a:extLst>
          </p:cNvPr>
          <p:cNvCxnSpPr>
            <a:cxnSpLocks/>
          </p:cNvCxnSpPr>
          <p:nvPr/>
        </p:nvCxnSpPr>
        <p:spPr>
          <a:xfrm flipH="1">
            <a:off x="971600" y="1844824"/>
            <a:ext cx="19442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C9D5A0-C5FA-44D6-AEB3-7FA40B23209F}"/>
              </a:ext>
            </a:extLst>
          </p:cNvPr>
          <p:cNvCxnSpPr/>
          <p:nvPr/>
        </p:nvCxnSpPr>
        <p:spPr>
          <a:xfrm>
            <a:off x="1259632" y="1268760"/>
            <a:ext cx="0" cy="2880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FC60D2D-E798-40A2-A9A7-5400794C1E16}"/>
              </a:ext>
            </a:extLst>
          </p:cNvPr>
          <p:cNvCxnSpPr>
            <a:cxnSpLocks/>
          </p:cNvCxnSpPr>
          <p:nvPr/>
        </p:nvCxnSpPr>
        <p:spPr>
          <a:xfrm>
            <a:off x="971600" y="1268760"/>
            <a:ext cx="0" cy="5760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167AE6E-33C3-4B2B-BB73-FAB2A025F20D}"/>
              </a:ext>
            </a:extLst>
          </p:cNvPr>
          <p:cNvCxnSpPr>
            <a:cxnSpLocks/>
          </p:cNvCxnSpPr>
          <p:nvPr/>
        </p:nvCxnSpPr>
        <p:spPr>
          <a:xfrm flipH="1">
            <a:off x="1835696" y="2780928"/>
            <a:ext cx="108961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91A4DA1-6D46-4F17-B070-6DDF538CA4B5}"/>
              </a:ext>
            </a:extLst>
          </p:cNvPr>
          <p:cNvCxnSpPr>
            <a:cxnSpLocks/>
          </p:cNvCxnSpPr>
          <p:nvPr/>
        </p:nvCxnSpPr>
        <p:spPr>
          <a:xfrm flipH="1">
            <a:off x="1259632" y="3068960"/>
            <a:ext cx="16561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2ACDC25-CE63-4F1B-9CF3-D10DA040160F}"/>
              </a:ext>
            </a:extLst>
          </p:cNvPr>
          <p:cNvCxnSpPr>
            <a:cxnSpLocks/>
          </p:cNvCxnSpPr>
          <p:nvPr/>
        </p:nvCxnSpPr>
        <p:spPr>
          <a:xfrm flipH="1">
            <a:off x="683568" y="3356992"/>
            <a:ext cx="22322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70D4568-C11A-48A4-A172-3167A6F0C0A3}"/>
              </a:ext>
            </a:extLst>
          </p:cNvPr>
          <p:cNvCxnSpPr>
            <a:cxnSpLocks/>
          </p:cNvCxnSpPr>
          <p:nvPr/>
        </p:nvCxnSpPr>
        <p:spPr>
          <a:xfrm>
            <a:off x="1259632" y="2636912"/>
            <a:ext cx="0"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6E2B1A4-AD29-49C2-A5C7-66010557F6FF}"/>
              </a:ext>
            </a:extLst>
          </p:cNvPr>
          <p:cNvCxnSpPr>
            <a:cxnSpLocks/>
          </p:cNvCxnSpPr>
          <p:nvPr/>
        </p:nvCxnSpPr>
        <p:spPr>
          <a:xfrm>
            <a:off x="683568" y="2780928"/>
            <a:ext cx="0" cy="5760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A7A1927-0BDD-4B5A-A254-BD3B5AF64267}"/>
              </a:ext>
            </a:extLst>
          </p:cNvPr>
          <p:cNvSpPr txBox="1"/>
          <p:nvPr/>
        </p:nvSpPr>
        <p:spPr>
          <a:xfrm>
            <a:off x="2877022" y="2564904"/>
            <a:ext cx="798617" cy="923330"/>
          </a:xfrm>
          <a:prstGeom prst="rect">
            <a:avLst/>
          </a:prstGeom>
          <a:noFill/>
        </p:spPr>
        <p:txBody>
          <a:bodyPr wrap="none" rtlCol="0">
            <a:spAutoFit/>
          </a:bodyPr>
          <a:lstStyle/>
          <a:p>
            <a:r>
              <a:rPr lang="en-GB" dirty="0"/>
              <a:t>Aerial</a:t>
            </a:r>
          </a:p>
          <a:p>
            <a:r>
              <a:rPr lang="en-GB" dirty="0"/>
              <a:t>Band</a:t>
            </a:r>
          </a:p>
          <a:p>
            <a:r>
              <a:rPr lang="en-GB" dirty="0"/>
              <a:t>Anode</a:t>
            </a:r>
          </a:p>
        </p:txBody>
      </p:sp>
      <p:sp>
        <p:nvSpPr>
          <p:cNvPr id="30" name="TextBox 29">
            <a:extLst>
              <a:ext uri="{FF2B5EF4-FFF2-40B4-BE49-F238E27FC236}">
                <a16:creationId xmlns:a16="http://schemas.microsoft.com/office/drawing/2014/main" id="{802C9C07-99BA-4710-89B7-99D809F06073}"/>
              </a:ext>
            </a:extLst>
          </p:cNvPr>
          <p:cNvSpPr txBox="1"/>
          <p:nvPr/>
        </p:nvSpPr>
        <p:spPr>
          <a:xfrm>
            <a:off x="2858980" y="3657798"/>
            <a:ext cx="2481257" cy="923330"/>
          </a:xfrm>
          <a:prstGeom prst="rect">
            <a:avLst/>
          </a:prstGeom>
          <a:noFill/>
        </p:spPr>
        <p:txBody>
          <a:bodyPr wrap="none" rtlCol="0">
            <a:spAutoFit/>
          </a:bodyPr>
          <a:lstStyle/>
          <a:p>
            <a:r>
              <a:rPr lang="en-GB" dirty="0"/>
              <a:t>Synthesised Exciter</a:t>
            </a:r>
          </a:p>
          <a:p>
            <a:r>
              <a:rPr lang="en-GB" dirty="0"/>
              <a:t>All transistor</a:t>
            </a:r>
          </a:p>
          <a:p>
            <a:r>
              <a:rPr lang="en-GB" dirty="0"/>
              <a:t>Digital frequency display</a:t>
            </a:r>
          </a:p>
        </p:txBody>
      </p:sp>
      <p:cxnSp>
        <p:nvCxnSpPr>
          <p:cNvPr id="31" name="Straight Connector 30">
            <a:extLst>
              <a:ext uri="{FF2B5EF4-FFF2-40B4-BE49-F238E27FC236}">
                <a16:creationId xmlns:a16="http://schemas.microsoft.com/office/drawing/2014/main" id="{4ECD08D5-0980-4C3D-A47B-352B491062A8}"/>
              </a:ext>
            </a:extLst>
          </p:cNvPr>
          <p:cNvCxnSpPr>
            <a:cxnSpLocks/>
          </p:cNvCxnSpPr>
          <p:nvPr/>
        </p:nvCxnSpPr>
        <p:spPr>
          <a:xfrm flipH="1">
            <a:off x="1259632" y="4077072"/>
            <a:ext cx="16656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654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ECD7E8D5-CE3B-4FF1-ABAD-D6131F381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0617"/>
            <a:ext cx="9144000" cy="57546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Standby Transmitter – Marconi Salvor III</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Tree>
    <p:extLst>
      <p:ext uri="{BB962C8B-B14F-4D97-AF65-F5344CB8AC3E}">
        <p14:creationId xmlns:p14="http://schemas.microsoft.com/office/powerpoint/2010/main" val="256821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adio Act of 1912 - The Sinking of the RMS Titanic">
            <a:extLst>
              <a:ext uri="{FF2B5EF4-FFF2-40B4-BE49-F238E27FC236}">
                <a16:creationId xmlns:a16="http://schemas.microsoft.com/office/drawing/2014/main" id="{0D313754-CE12-497C-91F6-5D675EB0CA09}"/>
              </a:ext>
            </a:extLst>
          </p:cNvPr>
          <p:cNvPicPr>
            <a:picLocks noChangeAspect="1" noChangeArrowheads="1"/>
          </p:cNvPicPr>
          <p:nvPr/>
        </p:nvPicPr>
        <p:blipFill>
          <a:blip r:embed="rId2">
            <a:alphaModFix amt="27000"/>
            <a:extLst>
              <a:ext uri="{28A0092B-C50C-407E-A947-70E740481C1C}">
                <a14:useLocalDpi xmlns:a14="http://schemas.microsoft.com/office/drawing/2010/main" val="0"/>
              </a:ext>
            </a:extLst>
          </a:blip>
          <a:srcRect/>
          <a:stretch>
            <a:fillRect/>
          </a:stretch>
        </p:blipFill>
        <p:spPr bwMode="auto">
          <a:xfrm>
            <a:off x="-1" y="-27384"/>
            <a:ext cx="9144001" cy="66967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History</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
        <p:nvSpPr>
          <p:cNvPr id="2" name="TextBox 1"/>
          <p:cNvSpPr txBox="1"/>
          <p:nvPr/>
        </p:nvSpPr>
        <p:spPr>
          <a:xfrm>
            <a:off x="107504" y="764704"/>
            <a:ext cx="8928992" cy="4154984"/>
          </a:xfrm>
          <a:prstGeom prst="rect">
            <a:avLst/>
          </a:prstGeom>
          <a:noFill/>
        </p:spPr>
        <p:txBody>
          <a:bodyPr wrap="square" rtlCol="0">
            <a:spAutoFit/>
          </a:bodyPr>
          <a:lstStyle/>
          <a:p>
            <a:r>
              <a:rPr lang="en-GB" sz="2400" b="1" dirty="0"/>
              <a:t>“In the existing state of the art, an expert telegraph operator must be carried on every ship. This will, however, be changed within a period of time measurable in months. Wireless telephony working with apparatus of great simplicity will take the place of existing plant; word of mouth will supersede the Morse alphabet; the skilled operator will no longer be required; a ship’s officer after undergoing a very short training will be able to adjust the apparatus, and send and receive messages with much greater ease.”</a:t>
            </a:r>
          </a:p>
          <a:p>
            <a:endParaRPr lang="en-GB" sz="2400" b="1" i="1" dirty="0"/>
          </a:p>
          <a:p>
            <a:r>
              <a:rPr lang="en-GB" sz="2000" b="1" i="1" dirty="0"/>
              <a:t>David Cook, Marconi Company</a:t>
            </a:r>
          </a:p>
          <a:p>
            <a:r>
              <a:rPr lang="en-GB" sz="2000" b="1" i="1" dirty="0"/>
              <a:t>Letter to the Sir William Preece of the GPO, 1907</a:t>
            </a:r>
          </a:p>
        </p:txBody>
      </p:sp>
    </p:spTree>
    <p:extLst>
      <p:ext uri="{BB962C8B-B14F-4D97-AF65-F5344CB8AC3E}">
        <p14:creationId xmlns:p14="http://schemas.microsoft.com/office/powerpoint/2010/main" val="2531949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AE9616-AB48-42B7-AF5B-60C362211C11}"/>
              </a:ext>
            </a:extLst>
          </p:cNvPr>
          <p:cNvPicPr>
            <a:picLocks noChangeAspect="1"/>
          </p:cNvPicPr>
          <p:nvPr/>
        </p:nvPicPr>
        <p:blipFill>
          <a:blip r:embed="rId3"/>
          <a:stretch>
            <a:fillRect/>
          </a:stretch>
        </p:blipFill>
        <p:spPr>
          <a:xfrm>
            <a:off x="0" y="764704"/>
            <a:ext cx="9144000" cy="5427984"/>
          </a:xfrm>
          <a:prstGeom prst="rect">
            <a:avLst/>
          </a:prstGeom>
        </p:spPr>
      </p:pic>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Main Receiver – Apollo</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Tree>
    <p:extLst>
      <p:ext uri="{BB962C8B-B14F-4D97-AF65-F5344CB8AC3E}">
        <p14:creationId xmlns:p14="http://schemas.microsoft.com/office/powerpoint/2010/main" val="1337252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91605B-AC81-4413-B23F-E0F549B890EE}"/>
              </a:ext>
            </a:extLst>
          </p:cNvPr>
          <p:cNvPicPr>
            <a:picLocks noChangeAspect="1"/>
          </p:cNvPicPr>
          <p:nvPr/>
        </p:nvPicPr>
        <p:blipFill>
          <a:blip r:embed="rId2">
            <a:alphaModFix/>
          </a:blip>
          <a:stretch>
            <a:fillRect/>
          </a:stretch>
        </p:blipFill>
        <p:spPr>
          <a:xfrm>
            <a:off x="0" y="422764"/>
            <a:ext cx="9144000" cy="6246596"/>
          </a:xfrm>
          <a:prstGeom prst="rect">
            <a:avLst/>
          </a:prstGeom>
        </p:spPr>
      </p:pic>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Lifeboat Radio</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Tree>
    <p:extLst>
      <p:ext uri="{BB962C8B-B14F-4D97-AF65-F5344CB8AC3E}">
        <p14:creationId xmlns:p14="http://schemas.microsoft.com/office/powerpoint/2010/main" val="1022129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67AFDB-424B-6067-314C-9B991B1EE936}"/>
              </a:ext>
            </a:extLst>
          </p:cNvPr>
          <p:cNvPicPr>
            <a:picLocks noChangeAspect="1"/>
          </p:cNvPicPr>
          <p:nvPr/>
        </p:nvPicPr>
        <p:blipFill>
          <a:blip r:embed="rId2">
            <a:alphaModFix amt="32000"/>
            <a:extLst>
              <a:ext uri="{28A0092B-C50C-407E-A947-70E740481C1C}">
                <a14:useLocalDpi xmlns:a14="http://schemas.microsoft.com/office/drawing/2010/main" val="0"/>
              </a:ext>
            </a:extLst>
          </a:blip>
          <a:stretch>
            <a:fillRect/>
          </a:stretch>
        </p:blipFill>
        <p:spPr>
          <a:xfrm>
            <a:off x="0" y="764704"/>
            <a:ext cx="9144000" cy="5838825"/>
          </a:xfrm>
          <a:prstGeom prst="rect">
            <a:avLst/>
          </a:prstGeom>
        </p:spPr>
      </p:pic>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Non Radio Duties</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
        <p:nvSpPr>
          <p:cNvPr id="6" name="TextBox 5">
            <a:extLst>
              <a:ext uri="{FF2B5EF4-FFF2-40B4-BE49-F238E27FC236}">
                <a16:creationId xmlns:a16="http://schemas.microsoft.com/office/drawing/2014/main" id="{2F00C502-D3E9-0B7A-5A47-4BFDE12A5A55}"/>
              </a:ext>
            </a:extLst>
          </p:cNvPr>
          <p:cNvSpPr txBox="1"/>
          <p:nvPr/>
        </p:nvSpPr>
        <p:spPr>
          <a:xfrm>
            <a:off x="179512" y="980728"/>
            <a:ext cx="8856984" cy="4647426"/>
          </a:xfrm>
          <a:prstGeom prst="rect">
            <a:avLst/>
          </a:prstGeom>
          <a:noFill/>
        </p:spPr>
        <p:txBody>
          <a:bodyPr wrap="square" rtlCol="0">
            <a:spAutoFit/>
          </a:bodyPr>
          <a:lstStyle/>
          <a:p>
            <a:r>
              <a:rPr lang="en-GB" sz="2800" b="1" dirty="0"/>
              <a:t>Tuning the TVs in the officers’ and crew’s lounges to local TV channels, when available.*</a:t>
            </a:r>
          </a:p>
          <a:p>
            <a:r>
              <a:rPr lang="en-GB" sz="2800" b="1" dirty="0"/>
              <a:t>Scheduling video and/or 16mm movies when local TV not available.</a:t>
            </a:r>
          </a:p>
          <a:p>
            <a:r>
              <a:rPr lang="en-GB" sz="2800" b="1" dirty="0"/>
              <a:t>Posting football results every Saturday in the lounges.</a:t>
            </a:r>
          </a:p>
          <a:p>
            <a:r>
              <a:rPr lang="en-GB" sz="2800" b="1" dirty="0"/>
              <a:t>Mending anything electronic belonging to crew members.</a:t>
            </a:r>
          </a:p>
          <a:p>
            <a:endParaRPr lang="en-GB" sz="2800" b="1" dirty="0"/>
          </a:p>
          <a:p>
            <a:r>
              <a:rPr lang="en-GB" sz="2800" b="1" dirty="0"/>
              <a:t>* </a:t>
            </a:r>
            <a:r>
              <a:rPr lang="en-GB" sz="2400" b="1" dirty="0"/>
              <a:t>The MV Vic Bilh was equipped with three multi-standard VHF/UHF TVs, one in each lounge, and another in the Captain’s quarters. As I recall, they worked well in coastal waters almost everywhere except France. The French analogue TV system was a bit strange.</a:t>
            </a:r>
          </a:p>
        </p:txBody>
      </p:sp>
    </p:spTree>
    <p:extLst>
      <p:ext uri="{BB962C8B-B14F-4D97-AF65-F5344CB8AC3E}">
        <p14:creationId xmlns:p14="http://schemas.microsoft.com/office/powerpoint/2010/main" val="1307249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10F450-74D2-4941-A0FC-B9854981FF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4704"/>
            <a:ext cx="9144000" cy="5838825"/>
          </a:xfrm>
          <a:prstGeom prst="rect">
            <a:avLst/>
          </a:prstGeom>
        </p:spPr>
      </p:pic>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MV Vic Bilh, callsign GCHZ, 1983</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Tree>
    <p:extLst>
      <p:ext uri="{BB962C8B-B14F-4D97-AF65-F5344CB8AC3E}">
        <p14:creationId xmlns:p14="http://schemas.microsoft.com/office/powerpoint/2010/main" val="3132086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outdoor, aircraft&#10;&#10;Description automatically generated">
            <a:extLst>
              <a:ext uri="{FF2B5EF4-FFF2-40B4-BE49-F238E27FC236}">
                <a16:creationId xmlns:a16="http://schemas.microsoft.com/office/drawing/2014/main" id="{1F48F0D5-2070-4EF2-8498-7BA85BE5D4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9296"/>
            <a:ext cx="9144000" cy="6024040"/>
          </a:xfrm>
          <a:prstGeom prst="rect">
            <a:avLst/>
          </a:prstGeom>
        </p:spPr>
      </p:pic>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MV Vic Bilh, callsign GCHZ, 1983</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
        <p:nvSpPr>
          <p:cNvPr id="7" name="TextBox 6">
            <a:extLst>
              <a:ext uri="{FF2B5EF4-FFF2-40B4-BE49-F238E27FC236}">
                <a16:creationId xmlns:a16="http://schemas.microsoft.com/office/drawing/2014/main" id="{0F750CF5-EA35-4008-9B3D-7C4100C4B0A1}"/>
              </a:ext>
            </a:extLst>
          </p:cNvPr>
          <p:cNvSpPr txBox="1"/>
          <p:nvPr/>
        </p:nvSpPr>
        <p:spPr>
          <a:xfrm>
            <a:off x="-36512" y="2060848"/>
            <a:ext cx="1622752" cy="646331"/>
          </a:xfrm>
          <a:prstGeom prst="rect">
            <a:avLst/>
          </a:prstGeom>
          <a:noFill/>
        </p:spPr>
        <p:txBody>
          <a:bodyPr wrap="none" rtlCol="0">
            <a:spAutoFit/>
          </a:bodyPr>
          <a:lstStyle/>
          <a:p>
            <a:pPr algn="ctr"/>
            <a:r>
              <a:rPr lang="en-GB" b="1" dirty="0"/>
              <a:t>VHF/FM TX/RX</a:t>
            </a:r>
          </a:p>
          <a:p>
            <a:pPr algn="ctr"/>
            <a:r>
              <a:rPr lang="en-GB" b="1" dirty="0"/>
              <a:t>156-162MHz</a:t>
            </a:r>
          </a:p>
        </p:txBody>
      </p:sp>
      <p:cxnSp>
        <p:nvCxnSpPr>
          <p:cNvPr id="9" name="Straight Arrow Connector 8">
            <a:extLst>
              <a:ext uri="{FF2B5EF4-FFF2-40B4-BE49-F238E27FC236}">
                <a16:creationId xmlns:a16="http://schemas.microsoft.com/office/drawing/2014/main" id="{7D152929-96A1-4B40-8282-4A472CA3F9AE}"/>
              </a:ext>
            </a:extLst>
          </p:cNvPr>
          <p:cNvCxnSpPr>
            <a:cxnSpLocks/>
          </p:cNvCxnSpPr>
          <p:nvPr/>
        </p:nvCxnSpPr>
        <p:spPr>
          <a:xfrm flipH="1">
            <a:off x="683568" y="2707179"/>
            <a:ext cx="144016" cy="4337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FA9239C-3DB8-492A-958F-41952985D30C}"/>
              </a:ext>
            </a:extLst>
          </p:cNvPr>
          <p:cNvSpPr txBox="1"/>
          <p:nvPr/>
        </p:nvSpPr>
        <p:spPr>
          <a:xfrm>
            <a:off x="4067944" y="1702549"/>
            <a:ext cx="1337225" cy="646331"/>
          </a:xfrm>
          <a:prstGeom prst="rect">
            <a:avLst/>
          </a:prstGeom>
          <a:noFill/>
        </p:spPr>
        <p:txBody>
          <a:bodyPr wrap="none" rtlCol="0">
            <a:spAutoFit/>
          </a:bodyPr>
          <a:lstStyle/>
          <a:p>
            <a:pPr algn="ctr"/>
            <a:r>
              <a:rPr lang="en-GB" b="1" dirty="0"/>
              <a:t>MAIN HF TX</a:t>
            </a:r>
          </a:p>
          <a:p>
            <a:pPr algn="ctr"/>
            <a:r>
              <a:rPr lang="en-GB" b="1" dirty="0"/>
              <a:t>ANTENNA</a:t>
            </a:r>
          </a:p>
        </p:txBody>
      </p:sp>
      <p:cxnSp>
        <p:nvCxnSpPr>
          <p:cNvPr id="12" name="Straight Arrow Connector 11">
            <a:extLst>
              <a:ext uri="{FF2B5EF4-FFF2-40B4-BE49-F238E27FC236}">
                <a16:creationId xmlns:a16="http://schemas.microsoft.com/office/drawing/2014/main" id="{28DFBE60-B257-4B48-8D08-661E6F94BFFD}"/>
              </a:ext>
            </a:extLst>
          </p:cNvPr>
          <p:cNvCxnSpPr>
            <a:cxnSpLocks/>
          </p:cNvCxnSpPr>
          <p:nvPr/>
        </p:nvCxnSpPr>
        <p:spPr>
          <a:xfrm>
            <a:off x="5253504" y="2060848"/>
            <a:ext cx="1622752" cy="151216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3DDDAC3-8043-4F68-BFFB-4D0924B66144}"/>
              </a:ext>
            </a:extLst>
          </p:cNvPr>
          <p:cNvSpPr txBox="1"/>
          <p:nvPr/>
        </p:nvSpPr>
        <p:spPr>
          <a:xfrm>
            <a:off x="83364" y="836712"/>
            <a:ext cx="1248276" cy="646331"/>
          </a:xfrm>
          <a:prstGeom prst="rect">
            <a:avLst/>
          </a:prstGeom>
          <a:noFill/>
        </p:spPr>
        <p:txBody>
          <a:bodyPr wrap="square" rtlCol="0">
            <a:spAutoFit/>
          </a:bodyPr>
          <a:lstStyle/>
          <a:p>
            <a:pPr algn="ctr"/>
            <a:r>
              <a:rPr lang="en-GB" b="1" dirty="0"/>
              <a:t>MARECS SATCOM</a:t>
            </a:r>
          </a:p>
        </p:txBody>
      </p:sp>
      <p:cxnSp>
        <p:nvCxnSpPr>
          <p:cNvPr id="16" name="Straight Arrow Connector 15">
            <a:extLst>
              <a:ext uri="{FF2B5EF4-FFF2-40B4-BE49-F238E27FC236}">
                <a16:creationId xmlns:a16="http://schemas.microsoft.com/office/drawing/2014/main" id="{2802A49E-891A-4152-BDDE-DBAE2AEE32E4}"/>
              </a:ext>
            </a:extLst>
          </p:cNvPr>
          <p:cNvCxnSpPr>
            <a:cxnSpLocks/>
          </p:cNvCxnSpPr>
          <p:nvPr/>
        </p:nvCxnSpPr>
        <p:spPr>
          <a:xfrm>
            <a:off x="1187624" y="1224136"/>
            <a:ext cx="864096" cy="2589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1623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Further Reading…</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pic>
        <p:nvPicPr>
          <p:cNvPr id="1026" name="Picture 2">
            <a:extLst>
              <a:ext uri="{FF2B5EF4-FFF2-40B4-BE49-F238E27FC236}">
                <a16:creationId xmlns:a16="http://schemas.microsoft.com/office/drawing/2014/main" id="{692413EE-DF42-08D8-6857-1CC99C57B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884" y="908719"/>
            <a:ext cx="2980052" cy="44644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A1C0226-F0ED-E0C1-98D9-EB70B90D6D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908719"/>
            <a:ext cx="3089432" cy="44644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6E15DB2-CE09-1B6D-D0C7-F7E9ECB2D8FB}"/>
              </a:ext>
            </a:extLst>
          </p:cNvPr>
          <p:cNvSpPr txBox="1"/>
          <p:nvPr/>
        </p:nvSpPr>
        <p:spPr>
          <a:xfrm>
            <a:off x="1043608" y="5507940"/>
            <a:ext cx="2984663" cy="369332"/>
          </a:xfrm>
          <a:prstGeom prst="rect">
            <a:avLst/>
          </a:prstGeom>
          <a:noFill/>
        </p:spPr>
        <p:txBody>
          <a:bodyPr wrap="none" rtlCol="0">
            <a:spAutoFit/>
          </a:bodyPr>
          <a:lstStyle/>
          <a:p>
            <a:r>
              <a:rPr lang="en-GB" dirty="0"/>
              <a:t>Available from Amazon, £9.99</a:t>
            </a:r>
          </a:p>
        </p:txBody>
      </p:sp>
      <p:sp>
        <p:nvSpPr>
          <p:cNvPr id="3" name="TextBox 2">
            <a:extLst>
              <a:ext uri="{FF2B5EF4-FFF2-40B4-BE49-F238E27FC236}">
                <a16:creationId xmlns:a16="http://schemas.microsoft.com/office/drawing/2014/main" id="{B908D914-4C21-C8F6-6C99-5E2580D18C22}"/>
              </a:ext>
            </a:extLst>
          </p:cNvPr>
          <p:cNvSpPr txBox="1"/>
          <p:nvPr/>
        </p:nvSpPr>
        <p:spPr>
          <a:xfrm>
            <a:off x="4644007" y="5446965"/>
            <a:ext cx="4104457" cy="646331"/>
          </a:xfrm>
          <a:prstGeom prst="rect">
            <a:avLst/>
          </a:prstGeom>
          <a:noFill/>
        </p:spPr>
        <p:txBody>
          <a:bodyPr wrap="square" rtlCol="0">
            <a:spAutoFit/>
          </a:bodyPr>
          <a:lstStyle/>
          <a:p>
            <a:pPr algn="ctr"/>
            <a:r>
              <a:rPr lang="en-GB" dirty="0"/>
              <a:t>Out of print for many years, second-hand copies occasionally seen on eBay.</a:t>
            </a:r>
          </a:p>
        </p:txBody>
      </p:sp>
    </p:spTree>
    <p:extLst>
      <p:ext uri="{BB962C8B-B14F-4D97-AF65-F5344CB8AC3E}">
        <p14:creationId xmlns:p14="http://schemas.microsoft.com/office/powerpoint/2010/main" val="3935594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adio Act of 1912 - The Sinking of the RMS Titanic">
            <a:extLst>
              <a:ext uri="{FF2B5EF4-FFF2-40B4-BE49-F238E27FC236}">
                <a16:creationId xmlns:a16="http://schemas.microsoft.com/office/drawing/2014/main" id="{0D313754-CE12-497C-91F6-5D675EB0CA09}"/>
              </a:ext>
            </a:extLst>
          </p:cNvPr>
          <p:cNvPicPr>
            <a:picLocks noChangeAspect="1" noChangeArrowheads="1"/>
          </p:cNvPicPr>
          <p:nvPr/>
        </p:nvPicPr>
        <p:blipFill>
          <a:blip r:embed="rId2">
            <a:alphaModFix amt="27000"/>
            <a:extLst>
              <a:ext uri="{28A0092B-C50C-407E-A947-70E740481C1C}">
                <a14:useLocalDpi xmlns:a14="http://schemas.microsoft.com/office/drawing/2010/main" val="0"/>
              </a:ext>
            </a:extLst>
          </a:blip>
          <a:srcRect/>
          <a:stretch>
            <a:fillRect/>
          </a:stretch>
        </p:blipFill>
        <p:spPr bwMode="auto">
          <a:xfrm>
            <a:off x="-1" y="-27384"/>
            <a:ext cx="9144001" cy="66967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History</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
        <p:nvSpPr>
          <p:cNvPr id="2" name="TextBox 1"/>
          <p:cNvSpPr txBox="1"/>
          <p:nvPr/>
        </p:nvSpPr>
        <p:spPr>
          <a:xfrm>
            <a:off x="107504" y="764704"/>
            <a:ext cx="8928992" cy="5632311"/>
          </a:xfrm>
          <a:prstGeom prst="rect">
            <a:avLst/>
          </a:prstGeom>
          <a:noFill/>
        </p:spPr>
        <p:txBody>
          <a:bodyPr wrap="square" rtlCol="0">
            <a:spAutoFit/>
          </a:bodyPr>
          <a:lstStyle/>
          <a:p>
            <a:r>
              <a:rPr lang="en-GB" sz="2400" b="1" dirty="0"/>
              <a:t>“In the existing state of the art, an expert telegraph operator must be carried on every ship. This will, however, be changed </a:t>
            </a:r>
            <a:r>
              <a:rPr lang="en-GB" sz="2400" b="1" dirty="0">
                <a:solidFill>
                  <a:srgbClr val="FF0000"/>
                </a:solidFill>
              </a:rPr>
              <a:t>within a period of time measurable in months</a:t>
            </a:r>
            <a:r>
              <a:rPr lang="en-GB" sz="2400" b="1" dirty="0"/>
              <a:t>. Wireless telephony working with apparatus of great simplicity will take the place of existing plant; word of mouth will supersede the Morse alphabet; the skilled operator will no longer be required; a ship’s officer after undergoing a very short training will be able to adjust the apparatus, and send and receive messages with much greater ease.”</a:t>
            </a:r>
          </a:p>
          <a:p>
            <a:endParaRPr lang="en-GB" sz="2400" b="1" i="1" dirty="0"/>
          </a:p>
          <a:p>
            <a:r>
              <a:rPr lang="en-GB" sz="2000" b="1" i="1" dirty="0"/>
              <a:t>David Cook, Marconi Company</a:t>
            </a:r>
          </a:p>
          <a:p>
            <a:r>
              <a:rPr lang="en-GB" sz="2000" b="1" i="1" dirty="0"/>
              <a:t>Letter to the Sir William Preece of the GPO, 1907</a:t>
            </a:r>
          </a:p>
          <a:p>
            <a:endParaRPr lang="en-GB" sz="2400" b="1" dirty="0"/>
          </a:p>
          <a:p>
            <a:r>
              <a:rPr lang="en-GB" sz="2400" b="1" dirty="0">
                <a:solidFill>
                  <a:srgbClr val="FF0000"/>
                </a:solidFill>
              </a:rPr>
              <a:t>The “period of time measurable in months” turned out to be 81 years. </a:t>
            </a:r>
            <a:r>
              <a:rPr lang="en-GB" sz="2400" b="1" dirty="0"/>
              <a:t>The statutory requirement to carry a radio officer ended soon after the introduction of GMDSS in 1988.</a:t>
            </a:r>
          </a:p>
        </p:txBody>
      </p:sp>
    </p:spTree>
    <p:extLst>
      <p:ext uri="{BB962C8B-B14F-4D97-AF65-F5344CB8AC3E}">
        <p14:creationId xmlns:p14="http://schemas.microsoft.com/office/powerpoint/2010/main" val="3560946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adio Act of 1912 - The Sinking of the RMS Titanic">
            <a:extLst>
              <a:ext uri="{FF2B5EF4-FFF2-40B4-BE49-F238E27FC236}">
                <a16:creationId xmlns:a16="http://schemas.microsoft.com/office/drawing/2014/main" id="{0D313754-CE12-497C-91F6-5D675EB0CA09}"/>
              </a:ext>
            </a:extLst>
          </p:cNvPr>
          <p:cNvPicPr>
            <a:picLocks noChangeAspect="1" noChangeArrowheads="1"/>
          </p:cNvPicPr>
          <p:nvPr/>
        </p:nvPicPr>
        <p:blipFill>
          <a:blip r:embed="rId2">
            <a:alphaModFix amt="27000"/>
            <a:extLst>
              <a:ext uri="{28A0092B-C50C-407E-A947-70E740481C1C}">
                <a14:useLocalDpi xmlns:a14="http://schemas.microsoft.com/office/drawing/2010/main" val="0"/>
              </a:ext>
            </a:extLst>
          </a:blip>
          <a:srcRect/>
          <a:stretch>
            <a:fillRect/>
          </a:stretch>
        </p:blipFill>
        <p:spPr bwMode="auto">
          <a:xfrm>
            <a:off x="-1" y="-27384"/>
            <a:ext cx="9144001" cy="66967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History</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
        <p:nvSpPr>
          <p:cNvPr id="2" name="TextBox 1"/>
          <p:cNvSpPr txBox="1"/>
          <p:nvPr/>
        </p:nvSpPr>
        <p:spPr>
          <a:xfrm>
            <a:off x="107504" y="764704"/>
            <a:ext cx="8928992" cy="1938992"/>
          </a:xfrm>
          <a:prstGeom prst="rect">
            <a:avLst/>
          </a:prstGeom>
          <a:noFill/>
        </p:spPr>
        <p:txBody>
          <a:bodyPr wrap="square" rtlCol="0">
            <a:spAutoFit/>
          </a:bodyPr>
          <a:lstStyle/>
          <a:p>
            <a:r>
              <a:rPr lang="en-GB" sz="2400" b="1" dirty="0"/>
              <a:t>Amplitude Modulation – Reginald Fessenden, 1901</a:t>
            </a:r>
          </a:p>
          <a:p>
            <a:r>
              <a:rPr lang="en-GB" sz="2400" b="1" dirty="0"/>
              <a:t>Real CW (as opposed to sparks) – Valdemar </a:t>
            </a:r>
            <a:r>
              <a:rPr lang="en-GB" sz="2400" b="1" dirty="0" err="1"/>
              <a:t>Poulsson</a:t>
            </a:r>
            <a:r>
              <a:rPr lang="en-GB" sz="2400" b="1" dirty="0"/>
              <a:t>, 1904</a:t>
            </a:r>
          </a:p>
          <a:p>
            <a:r>
              <a:rPr lang="en-GB" sz="2400" b="1" dirty="0"/>
              <a:t>Triode Valve – Lee de Forrest, 1906</a:t>
            </a:r>
          </a:p>
          <a:p>
            <a:r>
              <a:rPr lang="en-GB" sz="2400" b="1" dirty="0"/>
              <a:t>First ship-to-shore voice transmission, Lee de Forrest, 1907</a:t>
            </a:r>
          </a:p>
          <a:p>
            <a:r>
              <a:rPr lang="en-GB" sz="2400" b="1" dirty="0"/>
              <a:t>First electronic oscillator – Lee de Forrest, 1911</a:t>
            </a:r>
          </a:p>
        </p:txBody>
      </p:sp>
    </p:spTree>
    <p:extLst>
      <p:ext uri="{BB962C8B-B14F-4D97-AF65-F5344CB8AC3E}">
        <p14:creationId xmlns:p14="http://schemas.microsoft.com/office/powerpoint/2010/main" val="4007379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Night to Remember (1958) starring Kenneth Moore, Laurence Naismith,  Michael Goodliffe, David McCallum, Frank Lawton, Tucker McGuire, Kenneth  Griffith, George Rose, John Merivale, Honor Blackman directed by Roy Ward  Baker Movie">
            <a:extLst>
              <a:ext uri="{FF2B5EF4-FFF2-40B4-BE49-F238E27FC236}">
                <a16:creationId xmlns:a16="http://schemas.microsoft.com/office/drawing/2014/main" id="{0DB3BB43-43B3-74A6-6143-75FE441FCA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9328"/>
            <a:ext cx="9144000" cy="56399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History</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Tree>
    <p:extLst>
      <p:ext uri="{BB962C8B-B14F-4D97-AF65-F5344CB8AC3E}">
        <p14:creationId xmlns:p14="http://schemas.microsoft.com/office/powerpoint/2010/main" val="2559559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Night to Remember (1958) starring Kenneth Moore, Laurence Naismith,  Michael Goodliffe, David McCallum, Frank Lawton, Tucker McGuire, Kenneth  Griffith, George Rose, John Merivale, Honor Blackman directed by Roy Ward  Baker Movie">
            <a:extLst>
              <a:ext uri="{FF2B5EF4-FFF2-40B4-BE49-F238E27FC236}">
                <a16:creationId xmlns:a16="http://schemas.microsoft.com/office/drawing/2014/main" id="{0DB3BB43-43B3-74A6-6143-75FE441FCA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9328"/>
            <a:ext cx="9144000" cy="56399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History</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
        <p:nvSpPr>
          <p:cNvPr id="2" name="TextBox 1"/>
          <p:cNvSpPr txBox="1"/>
          <p:nvPr/>
        </p:nvSpPr>
        <p:spPr>
          <a:xfrm>
            <a:off x="107504" y="836712"/>
            <a:ext cx="8928992" cy="1015663"/>
          </a:xfrm>
          <a:prstGeom prst="rect">
            <a:avLst/>
          </a:prstGeom>
          <a:noFill/>
        </p:spPr>
        <p:txBody>
          <a:bodyPr wrap="square" rtlCol="0">
            <a:spAutoFit/>
          </a:bodyPr>
          <a:lstStyle/>
          <a:p>
            <a:r>
              <a:rPr lang="en-GB" sz="2000" b="1" dirty="0">
                <a:solidFill>
                  <a:schemeClr val="bg1"/>
                </a:solidFill>
              </a:rPr>
              <a:t>Radio communication was first deployed on ships at the turn of the 20</a:t>
            </a:r>
            <a:r>
              <a:rPr lang="en-GB" sz="2000" b="1" baseline="30000" dirty="0">
                <a:solidFill>
                  <a:schemeClr val="bg1"/>
                </a:solidFill>
              </a:rPr>
              <a:t>th</a:t>
            </a:r>
            <a:r>
              <a:rPr lang="en-GB" sz="2000" b="1" dirty="0">
                <a:solidFill>
                  <a:schemeClr val="bg1"/>
                </a:solidFill>
              </a:rPr>
              <a:t> century, at which time the technology was telegraphy-only. There were no statutory equipment or watchkeeping requirements, until the Titanic disaster in 1912.</a:t>
            </a:r>
          </a:p>
        </p:txBody>
      </p:sp>
    </p:spTree>
    <p:extLst>
      <p:ext uri="{BB962C8B-B14F-4D97-AF65-F5344CB8AC3E}">
        <p14:creationId xmlns:p14="http://schemas.microsoft.com/office/powerpoint/2010/main" val="4169702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Night to Remember (1958) starring Kenneth Moore, Laurence Naismith,  Michael Goodliffe, David McCallum, Frank Lawton, Tucker McGuire, Kenneth  Griffith, George Rose, John Merivale, Honor Blackman directed by Roy Ward  Baker Movie">
            <a:extLst>
              <a:ext uri="{FF2B5EF4-FFF2-40B4-BE49-F238E27FC236}">
                <a16:creationId xmlns:a16="http://schemas.microsoft.com/office/drawing/2014/main" id="{0DB3BB43-43B3-74A6-6143-75FE441FCA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8762"/>
            <a:ext cx="9144000" cy="56845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History</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
        <p:nvSpPr>
          <p:cNvPr id="2" name="TextBox 1"/>
          <p:cNvSpPr txBox="1"/>
          <p:nvPr/>
        </p:nvSpPr>
        <p:spPr>
          <a:xfrm>
            <a:off x="107504" y="836712"/>
            <a:ext cx="8928992" cy="5324535"/>
          </a:xfrm>
          <a:prstGeom prst="rect">
            <a:avLst/>
          </a:prstGeom>
          <a:noFill/>
        </p:spPr>
        <p:txBody>
          <a:bodyPr wrap="square" rtlCol="0">
            <a:spAutoFit/>
          </a:bodyPr>
          <a:lstStyle/>
          <a:p>
            <a:r>
              <a:rPr lang="en-GB" sz="2000" b="1" dirty="0">
                <a:solidFill>
                  <a:schemeClr val="bg1"/>
                </a:solidFill>
              </a:rPr>
              <a:t>Radio communication was first deployed on ships at the turn of the 20</a:t>
            </a:r>
            <a:r>
              <a:rPr lang="en-GB" sz="2000" b="1" baseline="30000" dirty="0">
                <a:solidFill>
                  <a:schemeClr val="bg1"/>
                </a:solidFill>
              </a:rPr>
              <a:t>th</a:t>
            </a:r>
            <a:r>
              <a:rPr lang="en-GB" sz="2000" b="1" dirty="0">
                <a:solidFill>
                  <a:schemeClr val="bg1"/>
                </a:solidFill>
              </a:rPr>
              <a:t> century, at which time the technology was telegraphy-only. There were no statutory equipment or watchkeeping requirements, until the Titanic disaster in 1912. This resulted in a number of changes:</a:t>
            </a:r>
          </a:p>
          <a:p>
            <a:pPr marL="285750" indent="-285750">
              <a:buFont typeface="Wingdings" panose="05000000000000000000" pitchFamily="2" charset="2"/>
              <a:buChar char="§"/>
            </a:pPr>
            <a:r>
              <a:rPr lang="en-GB" sz="2000" b="1" dirty="0">
                <a:solidFill>
                  <a:schemeClr val="bg1"/>
                </a:solidFill>
              </a:rPr>
              <a:t>Equipment requirements were standardised.</a:t>
            </a:r>
          </a:p>
          <a:p>
            <a:pPr marL="285750" indent="-285750">
              <a:buFont typeface="Wingdings" panose="05000000000000000000" pitchFamily="2" charset="2"/>
              <a:buChar char="§"/>
            </a:pPr>
            <a:r>
              <a:rPr lang="en-GB" sz="2000" b="1" dirty="0">
                <a:solidFill>
                  <a:schemeClr val="bg1"/>
                </a:solidFill>
              </a:rPr>
              <a:t>Watchkeeping hours were standardised.</a:t>
            </a:r>
          </a:p>
          <a:p>
            <a:pPr marL="285750" indent="-285750">
              <a:buFont typeface="Wingdings" panose="05000000000000000000" pitchFamily="2" charset="2"/>
              <a:buChar char="§"/>
            </a:pPr>
            <a:r>
              <a:rPr lang="en-GB" sz="2000" b="1" dirty="0">
                <a:solidFill>
                  <a:schemeClr val="bg1"/>
                </a:solidFill>
              </a:rPr>
              <a:t>Distress frequencies were standardised.</a:t>
            </a:r>
          </a:p>
          <a:p>
            <a:pPr marL="285750" indent="-285750">
              <a:buFont typeface="Wingdings" panose="05000000000000000000" pitchFamily="2" charset="2"/>
              <a:buChar char="§"/>
            </a:pPr>
            <a:r>
              <a:rPr lang="en-GB" sz="2000" b="1" dirty="0">
                <a:solidFill>
                  <a:schemeClr val="bg1"/>
                </a:solidFill>
              </a:rPr>
              <a:t>Regular “silence periods” were introduced.</a:t>
            </a:r>
          </a:p>
          <a:p>
            <a:endParaRPr lang="en-GB" sz="2000" b="1" dirty="0">
              <a:solidFill>
                <a:schemeClr val="bg1"/>
              </a:solidFill>
            </a:endParaRPr>
          </a:p>
          <a:p>
            <a:r>
              <a:rPr lang="en-GB" sz="2000" b="1" dirty="0">
                <a:solidFill>
                  <a:schemeClr val="bg1"/>
                </a:solidFill>
              </a:rPr>
              <a:t>Numerous technological changes followed, and legislation adapted to those changes:</a:t>
            </a:r>
          </a:p>
          <a:p>
            <a:r>
              <a:rPr lang="en-GB" sz="2000" b="1" dirty="0">
                <a:solidFill>
                  <a:schemeClr val="bg1"/>
                </a:solidFill>
              </a:rPr>
              <a:t>Radio telephony (voice) and automated telegraphy (teletype).</a:t>
            </a:r>
          </a:p>
          <a:p>
            <a:r>
              <a:rPr lang="en-GB" sz="2000" b="1" dirty="0">
                <a:solidFill>
                  <a:schemeClr val="bg1"/>
                </a:solidFill>
              </a:rPr>
              <a:t>HF (high frequency) for long distance communications.</a:t>
            </a:r>
          </a:p>
          <a:p>
            <a:r>
              <a:rPr lang="en-GB" sz="2000" b="1" dirty="0">
                <a:solidFill>
                  <a:schemeClr val="bg1"/>
                </a:solidFill>
              </a:rPr>
              <a:t>VHF/FM for direct bridge-to-bridge communications between deck officers.</a:t>
            </a:r>
          </a:p>
          <a:p>
            <a:endParaRPr lang="en-GB" sz="2000" b="1" dirty="0">
              <a:solidFill>
                <a:schemeClr val="bg1"/>
              </a:solidFill>
            </a:endParaRPr>
          </a:p>
          <a:p>
            <a:r>
              <a:rPr lang="en-GB" sz="2000" b="1" dirty="0">
                <a:solidFill>
                  <a:schemeClr val="bg1"/>
                </a:solidFill>
              </a:rPr>
              <a:t>However, Morse code remained important until the full implementation of GMDSS in the late 1980s, and this in turn required the role of a “Radio Officer”.</a:t>
            </a:r>
          </a:p>
        </p:txBody>
      </p:sp>
    </p:spTree>
    <p:extLst>
      <p:ext uri="{BB962C8B-B14F-4D97-AF65-F5344CB8AC3E}">
        <p14:creationId xmlns:p14="http://schemas.microsoft.com/office/powerpoint/2010/main" val="3703492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0849DF6-48D5-47B8-A42A-69BA584487A2}"/>
              </a:ext>
            </a:extLst>
          </p:cNvPr>
          <p:cNvPicPr>
            <a:picLocks noChangeAspect="1" noChangeArrowheads="1"/>
          </p:cNvPicPr>
          <p:nvPr/>
        </p:nvPicPr>
        <p:blipFill>
          <a:blip r:embed="rId2">
            <a:alphaModFix amt="45000"/>
            <a:extLst>
              <a:ext uri="{28A0092B-C50C-407E-A947-70E740481C1C}">
                <a14:useLocalDpi xmlns:a14="http://schemas.microsoft.com/office/drawing/2010/main" val="0"/>
              </a:ext>
            </a:extLst>
          </a:blip>
          <a:srcRect/>
          <a:stretch>
            <a:fillRect/>
          </a:stretch>
        </p:blipFill>
        <p:spPr bwMode="auto">
          <a:xfrm>
            <a:off x="0" y="0"/>
            <a:ext cx="9144000" cy="66693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History</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
        <p:nvSpPr>
          <p:cNvPr id="2" name="TextBox 1"/>
          <p:cNvSpPr txBox="1"/>
          <p:nvPr/>
        </p:nvSpPr>
        <p:spPr>
          <a:xfrm>
            <a:off x="107504" y="836712"/>
            <a:ext cx="8928992" cy="4708981"/>
          </a:xfrm>
          <a:prstGeom prst="rect">
            <a:avLst/>
          </a:prstGeom>
          <a:noFill/>
        </p:spPr>
        <p:txBody>
          <a:bodyPr wrap="square" rtlCol="0">
            <a:spAutoFit/>
          </a:bodyPr>
          <a:lstStyle/>
          <a:p>
            <a:r>
              <a:rPr lang="en-GB" sz="2000" b="1" dirty="0"/>
              <a:t>In the early 1980s, the qualifications for a sea-going radio operator were the MRGC (Maritime Radiocommunication General Certificate), and the Radar Maintenance Certificate.</a:t>
            </a:r>
          </a:p>
          <a:p>
            <a:endParaRPr lang="en-GB" sz="2000" b="1" dirty="0"/>
          </a:p>
          <a:p>
            <a:r>
              <a:rPr lang="en-GB" sz="2000" b="1" dirty="0"/>
              <a:t>There were several colleges in the UK at that time which offered these qualifications, including:</a:t>
            </a:r>
          </a:p>
          <a:p>
            <a:r>
              <a:rPr lang="en-GB" sz="2000" b="1" dirty="0"/>
              <a:t>Leith Nautical College (near Edinburgh).</a:t>
            </a:r>
          </a:p>
          <a:p>
            <a:r>
              <a:rPr lang="en-GB" sz="2000" b="1" dirty="0"/>
              <a:t>South Shields Marine Tech (near Newcastle).</a:t>
            </a:r>
          </a:p>
          <a:p>
            <a:r>
              <a:rPr lang="en-GB" sz="2000" b="1" dirty="0"/>
              <a:t>Fleetwood Nautical College (near Blackpool).</a:t>
            </a:r>
          </a:p>
          <a:p>
            <a:endParaRPr lang="en-GB" sz="2000" b="1" dirty="0"/>
          </a:p>
          <a:p>
            <a:r>
              <a:rPr lang="en-GB" sz="2000" b="1" dirty="0"/>
              <a:t>A typical career path involved:</a:t>
            </a:r>
          </a:p>
          <a:p>
            <a:r>
              <a:rPr lang="en-GB" sz="2000" b="1" dirty="0"/>
              <a:t>2 years at a nautical college studying for the MRGC.</a:t>
            </a:r>
          </a:p>
          <a:p>
            <a:r>
              <a:rPr lang="en-GB" sz="2000" b="1" dirty="0"/>
              <a:t>Up to 6 months at sea as a Junior Radio Officer (serving under a qualified R/O).</a:t>
            </a:r>
          </a:p>
          <a:p>
            <a:r>
              <a:rPr lang="en-GB" sz="2000" b="1" dirty="0"/>
              <a:t>4 months at a nautical college studying for the Radar Maintenance Certificate.</a:t>
            </a:r>
          </a:p>
          <a:p>
            <a:r>
              <a:rPr lang="en-GB" sz="2000" b="1" dirty="0"/>
              <a:t>Then eligible for service as a Radio Officer.</a:t>
            </a:r>
          </a:p>
        </p:txBody>
      </p:sp>
    </p:spTree>
    <p:extLst>
      <p:ext uri="{BB962C8B-B14F-4D97-AF65-F5344CB8AC3E}">
        <p14:creationId xmlns:p14="http://schemas.microsoft.com/office/powerpoint/2010/main" val="36376152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886</TotalTime>
  <Words>2725</Words>
  <Application>Microsoft Office PowerPoint</Application>
  <PresentationFormat>On-screen Show (4:3)</PresentationFormat>
  <Paragraphs>227</Paragraphs>
  <Slides>35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Gathergood</dc:creator>
  <cp:lastModifiedBy>Mike Gathergood</cp:lastModifiedBy>
  <cp:revision>235</cp:revision>
  <dcterms:created xsi:type="dcterms:W3CDTF">2015-05-14T17:08:24Z</dcterms:created>
  <dcterms:modified xsi:type="dcterms:W3CDTF">2023-04-13T17:17:57Z</dcterms:modified>
</cp:coreProperties>
</file>