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6" r:id="rId6"/>
    <p:sldId id="261" r:id="rId7"/>
    <p:sldId id="262" r:id="rId8"/>
    <p:sldId id="263" r:id="rId9"/>
    <p:sldId id="264" r:id="rId10"/>
    <p:sldId id="265" r:id="rId11"/>
    <p:sldId id="267" r:id="rId12"/>
    <p:sldId id="268" r:id="rId13"/>
    <p:sldId id="269" r:id="rId14"/>
    <p:sldId id="296" r:id="rId15"/>
    <p:sldId id="270" r:id="rId16"/>
    <p:sldId id="271" r:id="rId17"/>
    <p:sldId id="285" r:id="rId18"/>
    <p:sldId id="272" r:id="rId19"/>
    <p:sldId id="273" r:id="rId20"/>
    <p:sldId id="295" r:id="rId21"/>
    <p:sldId id="274" r:id="rId22"/>
    <p:sldId id="275" r:id="rId23"/>
    <p:sldId id="276" r:id="rId24"/>
    <p:sldId id="277" r:id="rId25"/>
    <p:sldId id="278" r:id="rId26"/>
    <p:sldId id="279" r:id="rId27"/>
    <p:sldId id="280" r:id="rId28"/>
    <p:sldId id="294" r:id="rId29"/>
    <p:sldId id="281" r:id="rId30"/>
    <p:sldId id="282" r:id="rId31"/>
    <p:sldId id="283" r:id="rId32"/>
    <p:sldId id="284" r:id="rId33"/>
    <p:sldId id="291" r:id="rId34"/>
    <p:sldId id="292" r:id="rId35"/>
    <p:sldId id="286" r:id="rId36"/>
    <p:sldId id="287" r:id="rId37"/>
    <p:sldId id="288" r:id="rId38"/>
    <p:sldId id="289" r:id="rId39"/>
    <p:sldId id="290" r:id="rId40"/>
    <p:sldId id="29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66"/>
      </p:cViewPr>
      <p:guideLst>
        <p:guide orient="horz" pos="2160"/>
        <p:guide pos="2880"/>
      </p:guideLst>
    </p:cSldViewPr>
  </p:slideViewPr>
  <p:notesTextViewPr>
    <p:cViewPr>
      <p:scale>
        <a:sx n="1" d="1"/>
        <a:sy n="1" d="1"/>
      </p:scale>
      <p:origin x="0" y="0"/>
    </p:cViewPr>
  </p:notesTextViewPr>
  <p:sorterViewPr>
    <p:cViewPr>
      <p:scale>
        <a:sx n="100" d="100"/>
        <a:sy n="100" d="100"/>
      </p:scale>
      <p:origin x="0" y="10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D80B612-7D65-4C5D-9D34-03871C636125}" type="datetimeFigureOut">
              <a:rPr lang="en-GB" smtClean="0"/>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3046020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80B612-7D65-4C5D-9D34-03871C636125}" type="datetimeFigureOut">
              <a:rPr lang="en-GB" smtClean="0"/>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2350693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80B612-7D65-4C5D-9D34-03871C636125}" type="datetimeFigureOut">
              <a:rPr lang="en-GB" smtClean="0"/>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3292020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D80B612-7D65-4C5D-9D34-03871C636125}" type="datetimeFigureOut">
              <a:rPr lang="en-GB" smtClean="0"/>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2609561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0B612-7D65-4C5D-9D34-03871C636125}" type="datetimeFigureOut">
              <a:rPr lang="en-GB" smtClean="0"/>
              <a:t>31/12/2020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405361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D80B612-7D65-4C5D-9D34-03871C636125}" type="datetimeFigureOut">
              <a:rPr lang="en-GB" smtClean="0"/>
              <a:t>31/12/2020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3929833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D80B612-7D65-4C5D-9D34-03871C636125}" type="datetimeFigureOut">
              <a:rPr lang="en-GB" smtClean="0"/>
              <a:t>31/12/2020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35682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D80B612-7D65-4C5D-9D34-03871C636125}" type="datetimeFigureOut">
              <a:rPr lang="en-GB" smtClean="0"/>
              <a:t>31/12/2020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1649495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0B612-7D65-4C5D-9D34-03871C636125}" type="datetimeFigureOut">
              <a:rPr lang="en-GB" smtClean="0"/>
              <a:t>31/12/2020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1469394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B612-7D65-4C5D-9D34-03871C636125}" type="datetimeFigureOut">
              <a:rPr lang="en-GB" smtClean="0"/>
              <a:t>31/12/2020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149569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B612-7D65-4C5D-9D34-03871C636125}" type="datetimeFigureOut">
              <a:rPr lang="en-GB" smtClean="0"/>
              <a:t>31/12/2020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08DAEA3-D93C-4D99-B435-6C6873FDFBCB}" type="slidenum">
              <a:rPr lang="en-GB" smtClean="0"/>
              <a:t>‹#›</a:t>
            </a:fld>
            <a:endParaRPr lang="en-GB"/>
          </a:p>
        </p:txBody>
      </p:sp>
    </p:spTree>
    <p:extLst>
      <p:ext uri="{BB962C8B-B14F-4D97-AF65-F5344CB8AC3E}">
        <p14:creationId xmlns:p14="http://schemas.microsoft.com/office/powerpoint/2010/main" val="2798961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0B612-7D65-4C5D-9D34-03871C636125}" type="datetimeFigureOut">
              <a:rPr lang="en-GB" smtClean="0"/>
              <a:t>31/12/2020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DAEA3-D93C-4D99-B435-6C6873FDFBCB}" type="slidenum">
              <a:rPr lang="en-GB" smtClean="0"/>
              <a:t>‹#›</a:t>
            </a:fld>
            <a:endParaRPr lang="en-GB"/>
          </a:p>
        </p:txBody>
      </p:sp>
    </p:spTree>
    <p:extLst>
      <p:ext uri="{BB962C8B-B14F-4D97-AF65-F5344CB8AC3E}">
        <p14:creationId xmlns:p14="http://schemas.microsoft.com/office/powerpoint/2010/main" val="125330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hyperlink" Target="http://www.sunairhf.com/" TargetMode="External"/><Relationship Id="rId3" Type="http://schemas.openxmlformats.org/officeDocument/2006/relationships/hyperlink" Target="http://www.barrettcommunications.com.au/" TargetMode="External"/><Relationship Id="rId7" Type="http://schemas.openxmlformats.org/officeDocument/2006/relationships/hyperlink" Target="http://www.dtwc.com/" TargetMode="External"/><Relationship Id="rId2" Type="http://schemas.openxmlformats.org/officeDocument/2006/relationships/hyperlink" Target="http://www.codanradio.com/" TargetMode="External"/><Relationship Id="rId1" Type="http://schemas.openxmlformats.org/officeDocument/2006/relationships/slideLayout" Target="../slideLayouts/slideLayout1.xml"/><Relationship Id="rId6" Type="http://schemas.openxmlformats.org/officeDocument/2006/relationships/hyperlink" Target="http://www.harris.com/" TargetMode="External"/><Relationship Id="rId5" Type="http://schemas.openxmlformats.org/officeDocument/2006/relationships/hyperlink" Target="http://www.vertex-standard-emea.com/" TargetMode="External"/><Relationship Id="rId10" Type="http://schemas.openxmlformats.org/officeDocument/2006/relationships/hyperlink" Target="http://www.icom.co.jp/" TargetMode="External"/><Relationship Id="rId4" Type="http://schemas.openxmlformats.org/officeDocument/2006/relationships/hyperlink" Target="http://www.elbitsystems.com/" TargetMode="External"/><Relationship Id="rId9" Type="http://schemas.openxmlformats.org/officeDocument/2006/relationships/hyperlink" Target="http://www.sgcworld.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uk/url?sa=i&amp;rct=j&amp;q=&amp;esrc=s&amp;source=images&amp;cd=&amp;cad=rja&amp;uact=8&amp;ved=0CAcQjRw&amp;url=http://en.wikipedia.org/wiki/World_Food_Programme&amp;ei=KhVVVZj1N6Wa7gba2oG4CQ&amp;bvm=bv.93564037,d.ZGU&amp;psig=AFQjCNFoGXFYml2stof6HCKS-wDvwK8AYQ&amp;ust=1431725729067244"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danPendrive\Photographs\hf_antenna-9350_ppl_e3ad._toyot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74340"/>
            <a:ext cx="9174409" cy="6539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Non-Amateur Use of HF Radio</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2957406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7581"/>
            <a:ext cx="9144000" cy="6125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Oil &amp; Gas Exploration, Mining</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6" name="Oval 5">
            <a:extLst>
              <a:ext uri="{FF2B5EF4-FFF2-40B4-BE49-F238E27FC236}">
                <a16:creationId xmlns:a16="http://schemas.microsoft.com/office/drawing/2014/main" id="{9E05C6C9-20A7-4669-9E28-6609FF41335A}"/>
              </a:ext>
            </a:extLst>
          </p:cNvPr>
          <p:cNvSpPr/>
          <p:nvPr/>
        </p:nvSpPr>
        <p:spPr>
          <a:xfrm rot="20965458">
            <a:off x="3650890" y="702204"/>
            <a:ext cx="793018" cy="45454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4758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55" y="692696"/>
            <a:ext cx="3707905" cy="549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descr="http://farm1.static.flickr.com/8/7494207_84573b46e9_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88640"/>
            <a:ext cx="4392488" cy="64807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Marine Coast Station (1kW)</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3490589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Aviation</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3928450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_0007 photo file-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2" y="188640"/>
            <a:ext cx="9164991" cy="6586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Transport</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6" name="Oval 5">
            <a:extLst>
              <a:ext uri="{FF2B5EF4-FFF2-40B4-BE49-F238E27FC236}">
                <a16:creationId xmlns:a16="http://schemas.microsoft.com/office/drawing/2014/main" id="{50420211-EBB3-4F8F-8C6C-719393E1D3DD}"/>
              </a:ext>
            </a:extLst>
          </p:cNvPr>
          <p:cNvSpPr/>
          <p:nvPr/>
        </p:nvSpPr>
        <p:spPr>
          <a:xfrm>
            <a:off x="6372200" y="1196752"/>
            <a:ext cx="432048" cy="10081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13931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atherm\AppData\Local\Microsoft\Windows\Temporary Internet Files\Content.Outlook\4J7NT1VF\IMG_0073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62646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National Parks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2319095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67205"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Applications: Voice</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1852624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972"/>
            <a:ext cx="9144000" cy="623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Applications: Data (9.6 kbps SSB, 19.2 ISB)</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2263211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Applications: ISB for High Speed Data</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858721"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433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7"/>
            <a:ext cx="9144000" cy="584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Applications: Vehicle Tracking</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339065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2697"/>
            <a:ext cx="9144000" cy="6229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Applications: Interconnection HF - VHF/UHF</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19025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What is “HF Radio”?</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2" name="TextBox 1"/>
          <p:cNvSpPr txBox="1"/>
          <p:nvPr/>
        </p:nvSpPr>
        <p:spPr>
          <a:xfrm>
            <a:off x="179512" y="1124744"/>
            <a:ext cx="8784976" cy="646331"/>
          </a:xfrm>
          <a:prstGeom prst="rect">
            <a:avLst/>
          </a:prstGeom>
          <a:noFill/>
        </p:spPr>
        <p:txBody>
          <a:bodyPr wrap="square" rtlCol="0">
            <a:spAutoFit/>
          </a:bodyPr>
          <a:lstStyle/>
          <a:p>
            <a:r>
              <a:rPr lang="en-GB" dirty="0"/>
              <a:t>For the purpose of this discussion, HF (High Frequency), refers to that part of the spectrum between 1.6MHz and 30MHz.</a:t>
            </a:r>
          </a:p>
        </p:txBody>
      </p:sp>
      <p:pic>
        <p:nvPicPr>
          <p:cNvPr id="6" name="Content Placeholder 5" descr="4621-004-A7C0178A.gif"/>
          <p:cNvPicPr>
            <a:picLocks noChangeAspect="1"/>
          </p:cNvPicPr>
          <p:nvPr/>
        </p:nvPicPr>
        <p:blipFill rotWithShape="1">
          <a:blip r:embed="rId2" cstate="print">
            <a:extLst>
              <a:ext uri="{28A0092B-C50C-407E-A947-70E740481C1C}">
                <a14:useLocalDpi xmlns:a14="http://schemas.microsoft.com/office/drawing/2010/main" val="0"/>
              </a:ext>
            </a:extLst>
          </a:blip>
          <a:srcRect l="-23875" t="437" r="-14679" b="6608"/>
          <a:stretch/>
        </p:blipFill>
        <p:spPr>
          <a:xfrm>
            <a:off x="-1620688" y="2060848"/>
            <a:ext cx="11700945" cy="2808312"/>
          </a:xfrm>
          <a:prstGeom prst="rect">
            <a:avLst/>
          </a:prstGeom>
        </p:spPr>
      </p:pic>
    </p:spTree>
    <p:extLst>
      <p:ext uri="{BB962C8B-B14F-4D97-AF65-F5344CB8AC3E}">
        <p14:creationId xmlns:p14="http://schemas.microsoft.com/office/powerpoint/2010/main" val="1043572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Applications: Interconnection HF - VHF/UHF</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875085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0279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328"/>
            <a:ext cx="9144000" cy="549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645024"/>
            <a:ext cx="291581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Applications: Interconnection HF - Phone</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38005147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0538"/>
            <a:ext cx="91440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Antennas: Base Station – Broadband Dipole</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793565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yota-gib.com/eng/accessories/communications/hf-radio/codan-envoy-x1-mobile-hf-radio-codenv1/imgs/979-codan-envoy-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 y="188640"/>
            <a:ext cx="9142936" cy="60976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Antennas: Mobile – </a:t>
            </a:r>
            <a:r>
              <a:rPr lang="en-GB" sz="3600" b="1" dirty="0" err="1"/>
              <a:t>Autotuning</a:t>
            </a:r>
            <a:r>
              <a:rPr lang="en-GB" sz="3600" b="1" dirty="0"/>
              <a:t> Whip</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3912814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6" y="764704"/>
            <a:ext cx="9129514" cy="548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Antennas: Mobile – NVIS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588286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301"/>
            <a:ext cx="9144000" cy="573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Antennas: Mobile – NVIS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26607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Voice Calling</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3416320"/>
          </a:xfrm>
          <a:prstGeom prst="rect">
            <a:avLst/>
          </a:prstGeom>
          <a:noFill/>
        </p:spPr>
        <p:txBody>
          <a:bodyPr wrap="square" rtlCol="0">
            <a:spAutoFit/>
          </a:bodyPr>
          <a:lstStyle/>
          <a:p>
            <a:r>
              <a:rPr lang="en-GB" dirty="0"/>
              <a:t>User “A” picks up microphone and calls user “B”</a:t>
            </a:r>
          </a:p>
          <a:p>
            <a:endParaRPr lang="en-GB" dirty="0"/>
          </a:p>
          <a:p>
            <a:r>
              <a:rPr lang="en-GB" dirty="0"/>
              <a:t>Downsides:</a:t>
            </a:r>
          </a:p>
          <a:p>
            <a:pPr marL="285750" indent="-285750">
              <a:buFont typeface="Arial" pitchFamily="34" charset="0"/>
              <a:buChar char="•"/>
            </a:pPr>
            <a:r>
              <a:rPr lang="en-GB" dirty="0"/>
              <a:t>User “B” must be monitoring the radio. Limits his ability to do anything else</a:t>
            </a:r>
          </a:p>
          <a:p>
            <a:pPr marL="285750" indent="-285750">
              <a:buFont typeface="Arial" pitchFamily="34" charset="0"/>
              <a:buChar char="•"/>
            </a:pPr>
            <a:r>
              <a:rPr lang="en-GB" dirty="0"/>
              <a:t>Users “A” and “B” must be on the same channel. HF radio generally needs at least 3 frequencies in order to provides 24/7 coverage over any given path. Need to agree in advance to monitor each available channel at certain times of day</a:t>
            </a:r>
          </a:p>
          <a:p>
            <a:pPr marL="285750" indent="-285750">
              <a:buFont typeface="Arial" pitchFamily="34" charset="0"/>
              <a:buChar char="•"/>
            </a:pPr>
            <a:r>
              <a:rPr lang="en-GB" dirty="0"/>
              <a:t>No end-to-end acknowledgement. If user “B” does not answer, user “A” has no idea why:</a:t>
            </a:r>
          </a:p>
          <a:p>
            <a:pPr marL="742950" lvl="1" indent="-285750">
              <a:buFont typeface="Arial" pitchFamily="34" charset="0"/>
              <a:buChar char="•"/>
            </a:pPr>
            <a:r>
              <a:rPr lang="en-GB" dirty="0"/>
              <a:t>No propagation?</a:t>
            </a:r>
          </a:p>
          <a:p>
            <a:pPr marL="742950" lvl="1" indent="-285750">
              <a:buFont typeface="Arial" pitchFamily="34" charset="0"/>
              <a:buChar char="•"/>
            </a:pPr>
            <a:r>
              <a:rPr lang="en-GB" dirty="0"/>
              <a:t>User “B” has equipment fault?</a:t>
            </a:r>
          </a:p>
          <a:p>
            <a:pPr marL="742950" lvl="1" indent="-285750">
              <a:buFont typeface="Arial" pitchFamily="34" charset="0"/>
              <a:buChar char="•"/>
            </a:pPr>
            <a:r>
              <a:rPr lang="en-GB" dirty="0"/>
              <a:t>User “B” is injured, or otherwise incapacitated. Needs assistance?</a:t>
            </a:r>
          </a:p>
          <a:p>
            <a:pPr marL="742950" lvl="1" indent="-285750">
              <a:buFont typeface="Arial" pitchFamily="34" charset="0"/>
              <a:buChar char="•"/>
            </a:pPr>
            <a:r>
              <a:rPr lang="en-GB" dirty="0"/>
              <a:t>If user “B” is a mobile, we have no idea where he is!</a:t>
            </a:r>
          </a:p>
        </p:txBody>
      </p:sp>
    </p:spTree>
    <p:extLst>
      <p:ext uri="{BB962C8B-B14F-4D97-AF65-F5344CB8AC3E}">
        <p14:creationId xmlns:p14="http://schemas.microsoft.com/office/powerpoint/2010/main" val="55731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SELCALL – Selective Calling</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5078313"/>
          </a:xfrm>
          <a:prstGeom prst="rect">
            <a:avLst/>
          </a:prstGeom>
          <a:noFill/>
        </p:spPr>
        <p:txBody>
          <a:bodyPr wrap="square" rtlCol="0">
            <a:spAutoFit/>
          </a:bodyPr>
          <a:lstStyle/>
          <a:p>
            <a:r>
              <a:rPr lang="en-GB" dirty="0"/>
              <a:t>SELCALL (selective calling) according to CCIR standard 493-4 for HF Land Mobile Radio.</a:t>
            </a:r>
          </a:p>
          <a:p>
            <a:endParaRPr lang="en-GB" dirty="0"/>
          </a:p>
          <a:p>
            <a:r>
              <a:rPr lang="en-GB" dirty="0"/>
              <a:t>All users have a 4-digit (small networks) or 6-digit (large networks) address. Final digit “0” = wildcard. For example, 1231, 1232, 1233, and 1234 will all answer a </a:t>
            </a:r>
            <a:r>
              <a:rPr lang="en-GB" dirty="0" err="1"/>
              <a:t>selcall</a:t>
            </a:r>
            <a:r>
              <a:rPr lang="en-GB" dirty="0"/>
              <a:t> addressed to 1230. Signalling is 100 baud FSK signal, comprising a preamble (several seconds of reversals 0101010) followed by calling address, followed by called address.</a:t>
            </a:r>
          </a:p>
          <a:p>
            <a:endParaRPr lang="en-GB" dirty="0"/>
          </a:p>
          <a:p>
            <a:r>
              <a:rPr lang="en-GB" dirty="0"/>
              <a:t>Advantages:</a:t>
            </a:r>
          </a:p>
          <a:p>
            <a:pPr marL="285750" indent="-285750">
              <a:buFont typeface="Arial" pitchFamily="34" charset="0"/>
              <a:buChar char="•"/>
            </a:pPr>
            <a:r>
              <a:rPr lang="en-GB" dirty="0"/>
              <a:t>Radio will alert user to an incoming call (ringtone from handset, closes relay to operate external klaxon)</a:t>
            </a:r>
          </a:p>
          <a:p>
            <a:pPr marL="285750" indent="-285750">
              <a:buFont typeface="Arial" pitchFamily="34" charset="0"/>
              <a:buChar char="•"/>
            </a:pPr>
            <a:r>
              <a:rPr lang="en-GB" dirty="0"/>
              <a:t>Radio can rapidly scan a number of channels. Stops on receipt of preamble, and waits for called address. If not for that radio, reverts to scanning</a:t>
            </a:r>
          </a:p>
          <a:p>
            <a:pPr marL="285750" indent="-285750">
              <a:buFont typeface="Arial" pitchFamily="34" charset="0"/>
              <a:buChar char="•"/>
            </a:pPr>
            <a:endParaRPr lang="en-GB" dirty="0"/>
          </a:p>
          <a:p>
            <a:r>
              <a:rPr lang="en-GB" dirty="0"/>
              <a:t>Disadvantages:</a:t>
            </a:r>
          </a:p>
          <a:p>
            <a:pPr marL="285750" indent="-285750">
              <a:buFont typeface="Arial" pitchFamily="34" charset="0"/>
              <a:buChar char="•"/>
            </a:pPr>
            <a:r>
              <a:rPr lang="en-GB" dirty="0"/>
              <a:t>Operator of calling station must make a decision as to which channel is best for that time of day</a:t>
            </a:r>
          </a:p>
          <a:p>
            <a:pPr marL="285750" indent="-285750">
              <a:buFont typeface="Arial" pitchFamily="34" charset="0"/>
              <a:buChar char="•"/>
            </a:pPr>
            <a:r>
              <a:rPr lang="en-GB" dirty="0"/>
              <a:t>No end-to-end acknowledgement. If user “B” does not answer, user “A” has no idea why</a:t>
            </a:r>
          </a:p>
          <a:p>
            <a:pPr marL="285750" indent="-285750">
              <a:buFont typeface="Arial" pitchFamily="34" charset="0"/>
              <a:buChar char="•"/>
            </a:pPr>
            <a:r>
              <a:rPr lang="en-GB" dirty="0"/>
              <a:t>Preamble must be long enough for at least one whole scanning cycle</a:t>
            </a:r>
          </a:p>
        </p:txBody>
      </p:sp>
    </p:spTree>
    <p:extLst>
      <p:ext uri="{BB962C8B-B14F-4D97-AF65-F5344CB8AC3E}">
        <p14:creationId xmlns:p14="http://schemas.microsoft.com/office/powerpoint/2010/main" val="3324488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64" y="2325072"/>
            <a:ext cx="4021788" cy="3696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Just a quick digression….</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1200329"/>
          </a:xfrm>
          <a:prstGeom prst="rect">
            <a:avLst/>
          </a:prstGeom>
          <a:noFill/>
        </p:spPr>
        <p:txBody>
          <a:bodyPr wrap="square" rtlCol="0">
            <a:spAutoFit/>
          </a:bodyPr>
          <a:lstStyle/>
          <a:p>
            <a:r>
              <a:rPr lang="en-GB" dirty="0"/>
              <a:t>I’ve stated that HF generally requires at least 3 working frequencies in order to provide 24/7 coverage over any given radio path. Just to illustrate this, here is an analysis of the 550km path between Lagos (the commercial capital) and Abuja (the government Capital), Nigeria, based on May 2015:</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852936"/>
            <a:ext cx="4587823" cy="2920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a:xfrm>
            <a:off x="5868144" y="4077072"/>
            <a:ext cx="263838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08304" y="4509120"/>
            <a:ext cx="165618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724128" y="4509120"/>
            <a:ext cx="50405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88024" y="4509120"/>
            <a:ext cx="31394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788024" y="4869160"/>
            <a:ext cx="122413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40352" y="4869160"/>
            <a:ext cx="122413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758153" y="4041068"/>
            <a:ext cx="550151" cy="307777"/>
          </a:xfrm>
          <a:prstGeom prst="rect">
            <a:avLst/>
          </a:prstGeom>
          <a:noFill/>
        </p:spPr>
        <p:txBody>
          <a:bodyPr wrap="none" rtlCol="0">
            <a:spAutoFit/>
          </a:bodyPr>
          <a:lstStyle/>
          <a:p>
            <a:r>
              <a:rPr lang="en-GB" sz="1400" b="1" dirty="0">
                <a:solidFill>
                  <a:srgbClr val="00B0F0"/>
                </a:solidFill>
              </a:rPr>
              <a:t>8965</a:t>
            </a:r>
          </a:p>
        </p:txBody>
      </p:sp>
      <p:sp>
        <p:nvSpPr>
          <p:cNvPr id="26" name="TextBox 25"/>
          <p:cNvSpPr txBox="1"/>
          <p:nvPr/>
        </p:nvSpPr>
        <p:spPr>
          <a:xfrm>
            <a:off x="7956376" y="4489375"/>
            <a:ext cx="550151" cy="307777"/>
          </a:xfrm>
          <a:prstGeom prst="rect">
            <a:avLst/>
          </a:prstGeom>
          <a:noFill/>
        </p:spPr>
        <p:txBody>
          <a:bodyPr wrap="none" rtlCol="0">
            <a:spAutoFit/>
          </a:bodyPr>
          <a:lstStyle/>
          <a:p>
            <a:r>
              <a:rPr lang="en-GB" sz="1400" b="1" dirty="0">
                <a:solidFill>
                  <a:srgbClr val="00B0F0"/>
                </a:solidFill>
              </a:rPr>
              <a:t>6312</a:t>
            </a:r>
          </a:p>
        </p:txBody>
      </p:sp>
      <p:sp>
        <p:nvSpPr>
          <p:cNvPr id="27" name="TextBox 26"/>
          <p:cNvSpPr txBox="1"/>
          <p:nvPr/>
        </p:nvSpPr>
        <p:spPr>
          <a:xfrm>
            <a:off x="5101969" y="4849415"/>
            <a:ext cx="550151" cy="307777"/>
          </a:xfrm>
          <a:prstGeom prst="rect">
            <a:avLst/>
          </a:prstGeom>
          <a:noFill/>
        </p:spPr>
        <p:txBody>
          <a:bodyPr wrap="none" rtlCol="0">
            <a:spAutoFit/>
          </a:bodyPr>
          <a:lstStyle/>
          <a:p>
            <a:r>
              <a:rPr lang="en-GB" sz="1400" b="1" dirty="0">
                <a:solidFill>
                  <a:srgbClr val="00B0F0"/>
                </a:solidFill>
              </a:rPr>
              <a:t>4031</a:t>
            </a:r>
          </a:p>
        </p:txBody>
      </p:sp>
    </p:spTree>
    <p:extLst>
      <p:ext uri="{BB962C8B-B14F-4D97-AF65-F5344CB8AC3E}">
        <p14:creationId xmlns:p14="http://schemas.microsoft.com/office/powerpoint/2010/main" val="1257371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2G ALE - Automatic Link Establishment</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5078313"/>
          </a:xfrm>
          <a:prstGeom prst="rect">
            <a:avLst/>
          </a:prstGeom>
          <a:noFill/>
        </p:spPr>
        <p:txBody>
          <a:bodyPr wrap="square" rtlCol="0">
            <a:spAutoFit/>
          </a:bodyPr>
          <a:lstStyle/>
          <a:p>
            <a:r>
              <a:rPr lang="en-GB" dirty="0"/>
              <a:t>ALE (automatic link establishment) according to US FED-STD-1045 or MIL-STD-188-141B</a:t>
            </a:r>
          </a:p>
          <a:p>
            <a:endParaRPr lang="en-GB" dirty="0"/>
          </a:p>
          <a:p>
            <a:r>
              <a:rPr lang="en-GB" dirty="0"/>
              <a:t>All users have unique addresses, which may be up to 15 alphanumeric characters. Signalling is 100 baud 8FSK (= 300 bits per second) signal, comprising a preamble, followed by calling address, followed by called address. Incoming calls are automatically acknowledged, even if there is no operator present to take the call.</a:t>
            </a:r>
          </a:p>
          <a:p>
            <a:endParaRPr lang="en-GB" dirty="0"/>
          </a:p>
          <a:p>
            <a:r>
              <a:rPr lang="en-GB" dirty="0"/>
              <a:t>Each radio in the network sends regular “soundings” on every available channel. Each other radio in the network uses received soundings to build a database of channel quality on every channel, on every path, at hourly intervals.</a:t>
            </a:r>
          </a:p>
          <a:p>
            <a:endParaRPr lang="en-GB" dirty="0"/>
          </a:p>
          <a:p>
            <a:r>
              <a:rPr lang="en-GB" dirty="0"/>
              <a:t>Advantages:</a:t>
            </a:r>
          </a:p>
          <a:p>
            <a:pPr marL="285750" indent="-285750">
              <a:buFont typeface="Arial" pitchFamily="34" charset="0"/>
              <a:buChar char="•"/>
            </a:pPr>
            <a:r>
              <a:rPr lang="en-GB" dirty="0"/>
              <a:t>Operator of calling station doesn’t need to know anything about HF propagation. The radio will know the best channel for any given radio path at any time of day, of the year, and of the sunspot cycle</a:t>
            </a:r>
          </a:p>
          <a:p>
            <a:pPr marL="285750" indent="-285750">
              <a:buFont typeface="Arial" pitchFamily="34" charset="0"/>
              <a:buChar char="•"/>
            </a:pPr>
            <a:endParaRPr lang="en-GB" dirty="0"/>
          </a:p>
          <a:p>
            <a:r>
              <a:rPr lang="en-GB" dirty="0"/>
              <a:t>Disadvantages:</a:t>
            </a:r>
          </a:p>
          <a:p>
            <a:pPr marL="285750" indent="-285750">
              <a:buFont typeface="Arial" pitchFamily="34" charset="0"/>
              <a:buChar char="•"/>
            </a:pPr>
            <a:r>
              <a:rPr lang="en-GB" dirty="0"/>
              <a:t>Preamble must be long enough for at least one whole scanning cycle</a:t>
            </a:r>
          </a:p>
        </p:txBody>
      </p:sp>
    </p:spTree>
    <p:extLst>
      <p:ext uri="{BB962C8B-B14F-4D97-AF65-F5344CB8AC3E}">
        <p14:creationId xmlns:p14="http://schemas.microsoft.com/office/powerpoint/2010/main" val="88041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Why is HF Radio Relevant in the 21</a:t>
            </a:r>
            <a:r>
              <a:rPr lang="en-GB" sz="3600" b="1" baseline="30000" dirty="0"/>
              <a:t>st</a:t>
            </a:r>
            <a:r>
              <a:rPr lang="en-GB" sz="3600" b="1" dirty="0"/>
              <a:t> Century?</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2" name="TextBox 1"/>
          <p:cNvSpPr txBox="1"/>
          <p:nvPr/>
        </p:nvSpPr>
        <p:spPr>
          <a:xfrm>
            <a:off x="179512" y="1124744"/>
            <a:ext cx="8784976" cy="5078313"/>
          </a:xfrm>
          <a:prstGeom prst="rect">
            <a:avLst/>
          </a:prstGeom>
          <a:noFill/>
        </p:spPr>
        <p:txBody>
          <a:bodyPr wrap="square" rtlCol="0">
            <a:spAutoFit/>
          </a:bodyPr>
          <a:lstStyle/>
          <a:p>
            <a:r>
              <a:rPr lang="en-GB" dirty="0"/>
              <a:t>In the developed world, we are fortunate to have access to a wide range of reliable, easy-to-use radio services. These include:</a:t>
            </a:r>
          </a:p>
          <a:p>
            <a:pPr marL="285750" indent="-285750">
              <a:buFont typeface="Arial" pitchFamily="34" charset="0"/>
              <a:buChar char="•"/>
            </a:pPr>
            <a:r>
              <a:rPr lang="en-GB" dirty="0"/>
              <a:t>VHF and UHF analogue radio, conventional or trunked systems</a:t>
            </a:r>
          </a:p>
          <a:p>
            <a:pPr marL="285750" indent="-285750">
              <a:buFont typeface="Arial" pitchFamily="34" charset="0"/>
              <a:buChar char="•"/>
            </a:pPr>
            <a:r>
              <a:rPr lang="en-GB" dirty="0"/>
              <a:t>VHF and UHF digital radio, TETRA, P25, DMR, DPMR</a:t>
            </a:r>
          </a:p>
          <a:p>
            <a:pPr marL="285750" indent="-285750">
              <a:buFont typeface="Arial" pitchFamily="34" charset="0"/>
              <a:buChar char="•"/>
            </a:pPr>
            <a:r>
              <a:rPr lang="en-GB" dirty="0"/>
              <a:t>Mobile phone technology (GPRS, 3G, LTE etc…)</a:t>
            </a:r>
          </a:p>
          <a:p>
            <a:pPr marL="285750" indent="-285750">
              <a:buFont typeface="Arial" pitchFamily="34" charset="0"/>
              <a:buChar char="•"/>
            </a:pPr>
            <a:endParaRPr lang="en-GB" dirty="0"/>
          </a:p>
          <a:p>
            <a:r>
              <a:rPr lang="en-GB" dirty="0"/>
              <a:t>Radio users in developing countries are less fortunate:</a:t>
            </a:r>
          </a:p>
          <a:p>
            <a:pPr marL="285750" indent="-285750">
              <a:buFont typeface="Arial" pitchFamily="34" charset="0"/>
              <a:buChar char="•"/>
            </a:pPr>
            <a:r>
              <a:rPr lang="en-GB" dirty="0"/>
              <a:t>Costs of providing nationwide VHF/UHF infrastructure can be prohibitive</a:t>
            </a:r>
          </a:p>
          <a:p>
            <a:pPr marL="285750" indent="-285750">
              <a:buFont typeface="Arial" pitchFamily="34" charset="0"/>
              <a:buChar char="•"/>
            </a:pPr>
            <a:r>
              <a:rPr lang="en-GB" dirty="0"/>
              <a:t>Providing coverage can be impractical (security, power, network backbone, etc…)</a:t>
            </a:r>
          </a:p>
          <a:p>
            <a:pPr marL="285750" indent="-285750">
              <a:buFont typeface="Arial" pitchFamily="34" charset="0"/>
              <a:buChar char="•"/>
            </a:pPr>
            <a:r>
              <a:rPr lang="en-GB" dirty="0"/>
              <a:t>Even where there is coverage, the infrastructure tends to be more fragile than it is in developed countries</a:t>
            </a:r>
          </a:p>
          <a:p>
            <a:endParaRPr lang="en-GB" dirty="0"/>
          </a:p>
          <a:p>
            <a:r>
              <a:rPr lang="en-GB" dirty="0"/>
              <a:t>HF to the rescue:</a:t>
            </a:r>
          </a:p>
          <a:p>
            <a:pPr marL="285750" indent="-285750">
              <a:buFont typeface="Arial" pitchFamily="34" charset="0"/>
              <a:buChar char="•"/>
            </a:pPr>
            <a:r>
              <a:rPr lang="en-GB" dirty="0"/>
              <a:t>Nationwide coverage</a:t>
            </a:r>
          </a:p>
          <a:p>
            <a:pPr marL="285750" indent="-285750">
              <a:buFont typeface="Arial" pitchFamily="34" charset="0"/>
              <a:buChar char="•"/>
            </a:pPr>
            <a:r>
              <a:rPr lang="en-GB" dirty="0"/>
              <a:t>No infrastructure required</a:t>
            </a:r>
          </a:p>
          <a:p>
            <a:pPr marL="285750" indent="-285750">
              <a:buFont typeface="Arial" pitchFamily="34" charset="0"/>
              <a:buChar char="•"/>
            </a:pPr>
            <a:r>
              <a:rPr lang="en-GB" dirty="0"/>
              <a:t>Resilient</a:t>
            </a:r>
          </a:p>
          <a:p>
            <a:pPr marL="285750" indent="-285750">
              <a:buFont typeface="Arial" pitchFamily="34" charset="0"/>
              <a:buChar char="•"/>
            </a:pPr>
            <a:r>
              <a:rPr lang="en-GB" dirty="0"/>
              <a:t>Reliable</a:t>
            </a:r>
          </a:p>
          <a:p>
            <a:pPr marL="285750" indent="-285750">
              <a:buFont typeface="Arial" pitchFamily="34" charset="0"/>
              <a:buChar char="•"/>
            </a:pPr>
            <a:r>
              <a:rPr lang="en-GB" dirty="0"/>
              <a:t>Versatile</a:t>
            </a:r>
          </a:p>
        </p:txBody>
      </p:sp>
    </p:spTree>
    <p:extLst>
      <p:ext uri="{BB962C8B-B14F-4D97-AF65-F5344CB8AC3E}">
        <p14:creationId xmlns:p14="http://schemas.microsoft.com/office/powerpoint/2010/main" val="10070492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3G ALE - Automatic Link Establishment</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4801314"/>
          </a:xfrm>
          <a:prstGeom prst="rect">
            <a:avLst/>
          </a:prstGeom>
          <a:noFill/>
        </p:spPr>
        <p:txBody>
          <a:bodyPr wrap="square" rtlCol="0">
            <a:spAutoFit/>
          </a:bodyPr>
          <a:lstStyle/>
          <a:p>
            <a:r>
              <a:rPr lang="en-GB" dirty="0"/>
              <a:t>ALE (automatic link establishment) according to NATO STANAG 4538.</a:t>
            </a:r>
          </a:p>
          <a:p>
            <a:endParaRPr lang="en-GB" dirty="0"/>
          </a:p>
          <a:p>
            <a:r>
              <a:rPr lang="en-GB" dirty="0"/>
              <a:t>Signalling uses a modem waveform according to NATO STANAG 4539. Potentially up to 9600bps, depending on channel conditions, though ALE set-up calls are generally too short for the modems to negotiate their way up to that speed.</a:t>
            </a:r>
          </a:p>
          <a:p>
            <a:endParaRPr lang="en-GB" dirty="0"/>
          </a:p>
          <a:p>
            <a:r>
              <a:rPr lang="en-GB" dirty="0"/>
              <a:t>All radios in the network have synchronous scanning, using GPS to maintain synchronisation. </a:t>
            </a:r>
          </a:p>
          <a:p>
            <a:endParaRPr lang="en-GB" dirty="0"/>
          </a:p>
          <a:p>
            <a:r>
              <a:rPr lang="en-GB" dirty="0"/>
              <a:t>Advantages:</a:t>
            </a:r>
          </a:p>
          <a:p>
            <a:pPr marL="285750" indent="-285750">
              <a:buFont typeface="Arial" pitchFamily="34" charset="0"/>
              <a:buChar char="•"/>
            </a:pPr>
            <a:r>
              <a:rPr lang="en-GB" dirty="0"/>
              <a:t>Call set-up is quicker because:</a:t>
            </a:r>
          </a:p>
          <a:p>
            <a:pPr marL="742950" lvl="1" indent="-285750">
              <a:buFont typeface="Arial" pitchFamily="34" charset="0"/>
              <a:buChar char="•"/>
            </a:pPr>
            <a:r>
              <a:rPr lang="en-GB" dirty="0"/>
              <a:t>We no longer need a preamble, because the calling radio knows when the called radio will be listening on the required channel</a:t>
            </a:r>
          </a:p>
          <a:p>
            <a:pPr marL="742950" lvl="1" indent="-285750">
              <a:buFont typeface="Arial" pitchFamily="34" charset="0"/>
              <a:buChar char="•"/>
            </a:pPr>
            <a:r>
              <a:rPr lang="en-GB" dirty="0"/>
              <a:t>Called and calling addresses are sent much faster</a:t>
            </a:r>
          </a:p>
          <a:p>
            <a:endParaRPr lang="en-GB" dirty="0"/>
          </a:p>
          <a:p>
            <a:r>
              <a:rPr lang="en-GB" dirty="0"/>
              <a:t>Disadvantages:</a:t>
            </a:r>
          </a:p>
          <a:p>
            <a:pPr marL="285750" indent="-285750">
              <a:buFont typeface="Arial" pitchFamily="34" charset="0"/>
              <a:buChar char="•"/>
            </a:pPr>
            <a:r>
              <a:rPr lang="en-GB" dirty="0"/>
              <a:t>Expensive!</a:t>
            </a:r>
          </a:p>
          <a:p>
            <a:pPr marL="285750" indent="-285750">
              <a:buFont typeface="Arial" pitchFamily="34" charset="0"/>
              <a:buChar char="•"/>
            </a:pPr>
            <a:r>
              <a:rPr lang="en-GB" dirty="0"/>
              <a:t>Requires export licence (according to Australian Government)</a:t>
            </a:r>
          </a:p>
        </p:txBody>
      </p:sp>
    </p:spTree>
    <p:extLst>
      <p:ext uri="{BB962C8B-B14F-4D97-AF65-F5344CB8AC3E}">
        <p14:creationId xmlns:p14="http://schemas.microsoft.com/office/powerpoint/2010/main" val="3645425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Non-Voice Uses of SELCALL and ALE</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3970318"/>
          </a:xfrm>
          <a:prstGeom prst="rect">
            <a:avLst/>
          </a:prstGeom>
          <a:noFill/>
        </p:spPr>
        <p:txBody>
          <a:bodyPr wrap="square" rtlCol="0">
            <a:spAutoFit/>
          </a:bodyPr>
          <a:lstStyle/>
          <a:p>
            <a:r>
              <a:rPr lang="en-GB" dirty="0"/>
              <a:t>SELCALL and ALE both offer user data fields after the preamble and addresses. How this is used varies between manufacturers, but typical uses include:</a:t>
            </a:r>
          </a:p>
          <a:p>
            <a:pPr marL="285750" indent="-285750">
              <a:buFont typeface="Arial" pitchFamily="34" charset="0"/>
              <a:buChar char="•"/>
            </a:pPr>
            <a:r>
              <a:rPr lang="en-GB" dirty="0"/>
              <a:t>Text messages. Exactly the same as sending an SMS on a mobile phone!</a:t>
            </a:r>
          </a:p>
          <a:p>
            <a:pPr marL="285750" indent="-285750">
              <a:buFont typeface="Arial" pitchFamily="34" charset="0"/>
              <a:buChar char="•"/>
            </a:pPr>
            <a:r>
              <a:rPr lang="en-GB" dirty="0"/>
              <a:t>Polling for, or responding with, latitude and longitude obtained from an attached GPS receiver</a:t>
            </a:r>
          </a:p>
          <a:p>
            <a:pPr marL="285750" indent="-285750">
              <a:buFont typeface="Arial" pitchFamily="34" charset="0"/>
              <a:buChar char="•"/>
            </a:pPr>
            <a:r>
              <a:rPr lang="en-GB" dirty="0"/>
              <a:t>Emergency calls. GPS coordinates may also be sent, if available</a:t>
            </a:r>
          </a:p>
          <a:p>
            <a:pPr marL="285750" indent="-285750">
              <a:buFont typeface="Arial" pitchFamily="34" charset="0"/>
              <a:buChar char="•"/>
            </a:pPr>
            <a:r>
              <a:rPr lang="en-GB" dirty="0"/>
              <a:t>Polling for, or responding with, diagnostic information. For example:</a:t>
            </a:r>
          </a:p>
          <a:p>
            <a:pPr marL="742950" lvl="1" indent="-285750">
              <a:buFont typeface="Arial" pitchFamily="34" charset="0"/>
              <a:buChar char="•"/>
            </a:pPr>
            <a:r>
              <a:rPr lang="en-GB" dirty="0"/>
              <a:t>Battery voltage on receive</a:t>
            </a:r>
          </a:p>
          <a:p>
            <a:pPr marL="742950" lvl="1" indent="-285750">
              <a:buFont typeface="Arial" pitchFamily="34" charset="0"/>
              <a:buChar char="•"/>
            </a:pPr>
            <a:r>
              <a:rPr lang="en-GB" dirty="0"/>
              <a:t>Battery voltage on transmit</a:t>
            </a:r>
          </a:p>
          <a:p>
            <a:pPr marL="742950" lvl="1" indent="-285750">
              <a:buFont typeface="Arial" pitchFamily="34" charset="0"/>
              <a:buChar char="•"/>
            </a:pPr>
            <a:r>
              <a:rPr lang="en-GB" dirty="0"/>
              <a:t>Power output</a:t>
            </a:r>
          </a:p>
          <a:p>
            <a:pPr marL="742950" lvl="1" indent="-285750">
              <a:buFont typeface="Arial" pitchFamily="34" charset="0"/>
              <a:buChar char="•"/>
            </a:pPr>
            <a:r>
              <a:rPr lang="en-GB" dirty="0"/>
              <a:t>Antenna VSWR</a:t>
            </a:r>
          </a:p>
          <a:p>
            <a:pPr marL="742950" lvl="1" indent="-285750">
              <a:buFont typeface="Arial" pitchFamily="34" charset="0"/>
              <a:buChar char="•"/>
            </a:pPr>
            <a:r>
              <a:rPr lang="en-GB" dirty="0"/>
              <a:t>Background signal level in </a:t>
            </a:r>
            <a:r>
              <a:rPr lang="en-GB" dirty="0" err="1"/>
              <a:t>dBm</a:t>
            </a:r>
            <a:endParaRPr lang="en-GB" dirty="0"/>
          </a:p>
          <a:p>
            <a:pPr marL="742950" lvl="1" indent="-285750">
              <a:buFont typeface="Arial" pitchFamily="34" charset="0"/>
              <a:buChar char="•"/>
            </a:pPr>
            <a:r>
              <a:rPr lang="en-GB" dirty="0"/>
              <a:t>Received signal level in </a:t>
            </a:r>
            <a:r>
              <a:rPr lang="en-GB" dirty="0" err="1"/>
              <a:t>dBm</a:t>
            </a:r>
            <a:endParaRPr lang="en-GB" dirty="0"/>
          </a:p>
          <a:p>
            <a:pPr marL="742950" lvl="1" indent="-285750">
              <a:buFont typeface="Arial" pitchFamily="34" charset="0"/>
              <a:buChar char="•"/>
            </a:pPr>
            <a:r>
              <a:rPr lang="en-GB" dirty="0"/>
              <a:t>Temperature of the radio’s </a:t>
            </a:r>
            <a:r>
              <a:rPr lang="en-GB" dirty="0" err="1"/>
              <a:t>heatsink</a:t>
            </a:r>
            <a:endParaRPr lang="en-GB" dirty="0"/>
          </a:p>
        </p:txBody>
      </p:sp>
    </p:spTree>
    <p:extLst>
      <p:ext uri="{BB962C8B-B14F-4D97-AF65-F5344CB8AC3E}">
        <p14:creationId xmlns:p14="http://schemas.microsoft.com/office/powerpoint/2010/main" val="2742788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17062"/>
            <a:ext cx="7488832" cy="399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User Friendliness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1200329"/>
          </a:xfrm>
          <a:prstGeom prst="rect">
            <a:avLst/>
          </a:prstGeom>
          <a:noFill/>
        </p:spPr>
        <p:txBody>
          <a:bodyPr wrap="square" rtlCol="0">
            <a:spAutoFit/>
          </a:bodyPr>
          <a:lstStyle/>
          <a:p>
            <a:r>
              <a:rPr lang="en-GB" dirty="0"/>
              <a:t>SELCALL address are not user-friendly. ALE addresses are better, since they may be alphanumeric, for example: BASE1, BASE2, MOBILE1, MOBILE2</a:t>
            </a:r>
          </a:p>
          <a:p>
            <a:endParaRPr lang="en-GB" dirty="0"/>
          </a:p>
          <a:p>
            <a:r>
              <a:rPr lang="en-GB" dirty="0"/>
              <a:t>But supposing the handset has a “directory” of user names referencing their addresses?</a:t>
            </a:r>
          </a:p>
        </p:txBody>
      </p:sp>
    </p:spTree>
    <p:extLst>
      <p:ext uri="{BB962C8B-B14F-4D97-AF65-F5344CB8AC3E}">
        <p14:creationId xmlns:p14="http://schemas.microsoft.com/office/powerpoint/2010/main" val="167309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Digital Voice</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2585323"/>
          </a:xfrm>
          <a:prstGeom prst="rect">
            <a:avLst/>
          </a:prstGeom>
          <a:noFill/>
        </p:spPr>
        <p:txBody>
          <a:bodyPr wrap="square" rtlCol="0">
            <a:spAutoFit/>
          </a:bodyPr>
          <a:lstStyle/>
          <a:p>
            <a:r>
              <a:rPr lang="en-GB" dirty="0"/>
              <a:t>2400bps MELP codec gives a voice quality comparable to narrowband VHF/FM, with an end-to-end delay of about 1.5 seconds. The resulting bit stream will fit into a standard SSB channel.</a:t>
            </a:r>
          </a:p>
          <a:p>
            <a:endParaRPr lang="en-GB" dirty="0"/>
          </a:p>
          <a:p>
            <a:r>
              <a:rPr lang="en-GB" dirty="0"/>
              <a:t>600bps codec gives reduced voice quality, but the </a:t>
            </a:r>
            <a:r>
              <a:rPr lang="en-GB" dirty="0" err="1"/>
              <a:t>bitstream</a:t>
            </a:r>
            <a:r>
              <a:rPr lang="en-GB" dirty="0"/>
              <a:t> can be carried in a more robust modem waveform. The result is </a:t>
            </a:r>
            <a:r>
              <a:rPr lang="en-GB" dirty="0" err="1"/>
              <a:t>comms</a:t>
            </a:r>
            <a:r>
              <a:rPr lang="en-GB" dirty="0"/>
              <a:t> quality voice over a channel which would be uncomfortable for analogue SSB.</a:t>
            </a:r>
          </a:p>
          <a:p>
            <a:endParaRPr lang="en-GB" dirty="0"/>
          </a:p>
          <a:p>
            <a:r>
              <a:rPr lang="en-GB" dirty="0"/>
              <a:t>Optional AES256 encryption.</a:t>
            </a:r>
          </a:p>
        </p:txBody>
      </p:sp>
    </p:spTree>
    <p:extLst>
      <p:ext uri="{BB962C8B-B14F-4D97-AF65-F5344CB8AC3E}">
        <p14:creationId xmlns:p14="http://schemas.microsoft.com/office/powerpoint/2010/main" val="39639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Frequency Hopping</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2585323"/>
          </a:xfrm>
          <a:prstGeom prst="rect">
            <a:avLst/>
          </a:prstGeom>
          <a:noFill/>
        </p:spPr>
        <p:txBody>
          <a:bodyPr wrap="square" rtlCol="0">
            <a:spAutoFit/>
          </a:bodyPr>
          <a:lstStyle/>
          <a:p>
            <a:r>
              <a:rPr lang="en-GB" dirty="0"/>
              <a:t>Channel frequency hops within about +/- 1% of the nominal channel frequency. Hopping sequence is defined in a secure key shared by all radios in the network.</a:t>
            </a:r>
          </a:p>
          <a:p>
            <a:endParaRPr lang="en-GB" dirty="0"/>
          </a:p>
          <a:p>
            <a:r>
              <a:rPr lang="en-GB" dirty="0"/>
              <a:t>6.25, 12.5 or 25 hops per second (</a:t>
            </a:r>
            <a:r>
              <a:rPr lang="en-GB" dirty="0" err="1"/>
              <a:t>Codan’s</a:t>
            </a:r>
            <a:r>
              <a:rPr lang="en-GB" dirty="0"/>
              <a:t> implementation).</a:t>
            </a:r>
          </a:p>
          <a:p>
            <a:endParaRPr lang="en-GB" dirty="0"/>
          </a:p>
          <a:p>
            <a:r>
              <a:rPr lang="en-GB" dirty="0"/>
              <a:t>All radios in the network are synchronised using GPS. The internal clock of the radio can provide a few hours of autonomy in the event that GPS is lost.</a:t>
            </a:r>
          </a:p>
          <a:p>
            <a:endParaRPr lang="en-GB" dirty="0"/>
          </a:p>
          <a:p>
            <a:r>
              <a:rPr lang="en-GB" dirty="0"/>
              <a:t>Used to avoid deliberate jamming, and/or as an additional layer of voice security. </a:t>
            </a:r>
          </a:p>
        </p:txBody>
      </p:sp>
    </p:spTree>
    <p:extLst>
      <p:ext uri="{BB962C8B-B14F-4D97-AF65-F5344CB8AC3E}">
        <p14:creationId xmlns:p14="http://schemas.microsoft.com/office/powerpoint/2010/main" val="3240380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IP Remote Control</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2308324"/>
          </a:xfrm>
          <a:prstGeom prst="rect">
            <a:avLst/>
          </a:prstGeom>
          <a:noFill/>
        </p:spPr>
        <p:txBody>
          <a:bodyPr wrap="square" rtlCol="0">
            <a:spAutoFit/>
          </a:bodyPr>
          <a:lstStyle/>
          <a:p>
            <a:r>
              <a:rPr lang="en-GB" dirty="0"/>
              <a:t>Operator no longer needs to be in same location as the Transceiver and Antenna:</a:t>
            </a:r>
          </a:p>
          <a:p>
            <a:pPr marL="285750" indent="-285750">
              <a:buFont typeface="Arial" pitchFamily="34" charset="0"/>
              <a:buChar char="•"/>
            </a:pPr>
            <a:r>
              <a:rPr lang="en-GB" dirty="0"/>
              <a:t>Operator on ground floor, transceiver and antenna on the roof, of a high-rise building</a:t>
            </a:r>
          </a:p>
          <a:p>
            <a:pPr marL="285750" indent="-285750">
              <a:buFont typeface="Arial" pitchFamily="34" charset="0"/>
              <a:buChar char="•"/>
            </a:pPr>
            <a:r>
              <a:rPr lang="en-GB" dirty="0"/>
              <a:t>Operator in a city, but radio equipment can be away from sources of QRM</a:t>
            </a:r>
          </a:p>
          <a:p>
            <a:pPr marL="285750" indent="-285750">
              <a:buFont typeface="Arial" pitchFamily="34" charset="0"/>
              <a:buChar char="•"/>
            </a:pPr>
            <a:r>
              <a:rPr lang="en-GB" dirty="0"/>
              <a:t>Can run high power without EMC issues</a:t>
            </a:r>
          </a:p>
          <a:p>
            <a:pPr marL="285750" indent="-285750">
              <a:buFont typeface="Arial" pitchFamily="34" charset="0"/>
              <a:buChar char="•"/>
            </a:pPr>
            <a:r>
              <a:rPr lang="en-GB" dirty="0"/>
              <a:t>More space for antennas</a:t>
            </a:r>
          </a:p>
          <a:p>
            <a:pPr marL="285750" indent="-285750">
              <a:buFont typeface="Arial" pitchFamily="34" charset="0"/>
              <a:buChar char="•"/>
            </a:pPr>
            <a:r>
              <a:rPr lang="en-GB" dirty="0"/>
              <a:t>Operator can “</a:t>
            </a:r>
            <a:r>
              <a:rPr lang="en-GB" dirty="0" err="1"/>
              <a:t>hotdesk</a:t>
            </a:r>
            <a:r>
              <a:rPr lang="en-GB" dirty="0"/>
              <a:t>” from different offices</a:t>
            </a:r>
          </a:p>
          <a:p>
            <a:pPr marL="285750" indent="-285750">
              <a:buFont typeface="Arial" pitchFamily="34" charset="0"/>
              <a:buChar char="•"/>
            </a:pPr>
            <a:r>
              <a:rPr lang="en-GB" dirty="0"/>
              <a:t>Can even use a single hop of VSAT link; operator doesn’t even need to be in the same country</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54" y="3622154"/>
            <a:ext cx="8581518" cy="239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9110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613021"/>
            <a:ext cx="7704856" cy="359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Multiple Control Points for 1 Radio</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7" name="TextBox 6"/>
          <p:cNvSpPr txBox="1"/>
          <p:nvPr/>
        </p:nvSpPr>
        <p:spPr>
          <a:xfrm>
            <a:off x="179512" y="1124744"/>
            <a:ext cx="8784976" cy="1477328"/>
          </a:xfrm>
          <a:prstGeom prst="rect">
            <a:avLst/>
          </a:prstGeom>
          <a:noFill/>
        </p:spPr>
        <p:txBody>
          <a:bodyPr wrap="square" rtlCol="0">
            <a:spAutoFit/>
          </a:bodyPr>
          <a:lstStyle/>
          <a:p>
            <a:r>
              <a:rPr lang="en-GB" dirty="0"/>
              <a:t>Several users can share a single transceiver:</a:t>
            </a:r>
          </a:p>
          <a:p>
            <a:pPr marL="285750" indent="-285750">
              <a:buFont typeface="Arial" pitchFamily="34" charset="0"/>
              <a:buChar char="•"/>
            </a:pPr>
            <a:r>
              <a:rPr lang="en-GB" dirty="0"/>
              <a:t>Each user may have his own SELCALL or ALE address; only the desk console with the correct address will ring on incoming call</a:t>
            </a:r>
          </a:p>
          <a:p>
            <a:pPr marL="285750" indent="-285750">
              <a:buFont typeface="Arial" pitchFamily="34" charset="0"/>
              <a:buChar char="•"/>
            </a:pPr>
            <a:r>
              <a:rPr lang="en-GB" dirty="0"/>
              <a:t>Group address; all desk consoles will ring on incoming call</a:t>
            </a:r>
          </a:p>
          <a:p>
            <a:pPr marL="285750" indent="-285750">
              <a:buFont typeface="Arial" pitchFamily="34" charset="0"/>
              <a:buChar char="•"/>
            </a:pPr>
            <a:r>
              <a:rPr lang="en-GB" dirty="0"/>
              <a:t>Other users will see “system busy” on their screen</a:t>
            </a:r>
          </a:p>
        </p:txBody>
      </p:sp>
    </p:spTree>
    <p:extLst>
      <p:ext uri="{BB962C8B-B14F-4D97-AF65-F5344CB8AC3E}">
        <p14:creationId xmlns:p14="http://schemas.microsoft.com/office/powerpoint/2010/main" val="1056365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err="1"/>
              <a:t>WiFi</a:t>
            </a:r>
            <a:r>
              <a:rPr lang="en-GB" sz="3600" b="1" dirty="0"/>
              <a:t> Access to HF Data Modem</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87403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1721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err="1"/>
              <a:t>WiFi</a:t>
            </a:r>
            <a:r>
              <a:rPr lang="en-GB" sz="3600" b="1" dirty="0"/>
              <a:t> Access to HF Data Modem</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874039"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97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err="1"/>
              <a:t>WiFi</a:t>
            </a:r>
            <a:r>
              <a:rPr lang="en-GB" sz="3600" b="1" dirty="0"/>
              <a:t> Access for Smartphone App</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pic>
        <p:nvPicPr>
          <p:cNvPr id="307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980728"/>
            <a:ext cx="876803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720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CodanPendrive\Photographs\afghan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548680"/>
            <a:ext cx="9158288" cy="57606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UN Peacekeeping Operations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2" name="Oval 1">
            <a:extLst>
              <a:ext uri="{FF2B5EF4-FFF2-40B4-BE49-F238E27FC236}">
                <a16:creationId xmlns:a16="http://schemas.microsoft.com/office/drawing/2014/main" id="{A4800F3B-2AF0-4FEC-ABF5-7CDF824E922C}"/>
              </a:ext>
            </a:extLst>
          </p:cNvPr>
          <p:cNvSpPr/>
          <p:nvPr/>
        </p:nvSpPr>
        <p:spPr>
          <a:xfrm>
            <a:off x="5004048" y="2204864"/>
            <a:ext cx="648072" cy="3600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10011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Manufacturers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6" name="TextBox 5"/>
          <p:cNvSpPr txBox="1"/>
          <p:nvPr/>
        </p:nvSpPr>
        <p:spPr>
          <a:xfrm>
            <a:off x="179512" y="1124744"/>
            <a:ext cx="8784976" cy="4801314"/>
          </a:xfrm>
          <a:prstGeom prst="rect">
            <a:avLst/>
          </a:prstGeom>
          <a:noFill/>
        </p:spPr>
        <p:txBody>
          <a:bodyPr wrap="square" rtlCol="0">
            <a:spAutoFit/>
          </a:bodyPr>
          <a:lstStyle/>
          <a:p>
            <a:r>
              <a:rPr lang="en-GB" dirty="0"/>
              <a:t>Codan, Australia		</a:t>
            </a:r>
            <a:r>
              <a:rPr lang="en-GB" dirty="0">
                <a:hlinkClick r:id="rId2"/>
              </a:rPr>
              <a:t>www.codanradio.com</a:t>
            </a:r>
            <a:r>
              <a:rPr lang="en-GB" dirty="0"/>
              <a:t> </a:t>
            </a:r>
          </a:p>
          <a:p>
            <a:endParaRPr lang="en-GB" dirty="0"/>
          </a:p>
          <a:p>
            <a:r>
              <a:rPr lang="en-GB" dirty="0"/>
              <a:t>Barrett, Australia		</a:t>
            </a:r>
            <a:r>
              <a:rPr lang="en-GB" dirty="0">
                <a:hlinkClick r:id="rId3"/>
              </a:rPr>
              <a:t>www.barrettcommunications.com.au</a:t>
            </a:r>
            <a:r>
              <a:rPr lang="en-GB" dirty="0"/>
              <a:t>  </a:t>
            </a:r>
          </a:p>
          <a:p>
            <a:endParaRPr lang="en-GB" dirty="0"/>
          </a:p>
          <a:p>
            <a:r>
              <a:rPr lang="en-GB" dirty="0" err="1"/>
              <a:t>Micom</a:t>
            </a:r>
            <a:r>
              <a:rPr lang="en-GB" dirty="0"/>
              <a:t>, Israel		</a:t>
            </a:r>
            <a:r>
              <a:rPr lang="en-GB" dirty="0">
                <a:hlinkClick r:id="rId4"/>
              </a:rPr>
              <a:t>www.elbitsystems.com</a:t>
            </a:r>
            <a:r>
              <a:rPr lang="en-GB" dirty="0"/>
              <a:t> </a:t>
            </a:r>
          </a:p>
          <a:p>
            <a:endParaRPr lang="en-GB" dirty="0"/>
          </a:p>
          <a:p>
            <a:r>
              <a:rPr lang="en-GB" dirty="0"/>
              <a:t>Vertex, Japan		</a:t>
            </a:r>
            <a:r>
              <a:rPr lang="en-GB" dirty="0">
                <a:hlinkClick r:id="rId5"/>
              </a:rPr>
              <a:t>www.vertex-standard-emea.com</a:t>
            </a:r>
            <a:r>
              <a:rPr lang="en-GB" dirty="0"/>
              <a:t> </a:t>
            </a:r>
          </a:p>
          <a:p>
            <a:endParaRPr lang="en-GB" dirty="0"/>
          </a:p>
          <a:p>
            <a:r>
              <a:rPr lang="en-GB" dirty="0"/>
              <a:t>Harris, USA		</a:t>
            </a:r>
            <a:r>
              <a:rPr lang="en-GB" dirty="0">
                <a:hlinkClick r:id="rId6"/>
              </a:rPr>
              <a:t>www.harris.com</a:t>
            </a:r>
            <a:r>
              <a:rPr lang="en-GB" dirty="0"/>
              <a:t> </a:t>
            </a:r>
          </a:p>
          <a:p>
            <a:endParaRPr lang="en-GB" dirty="0"/>
          </a:p>
          <a:p>
            <a:r>
              <a:rPr lang="en-GB" dirty="0" err="1"/>
              <a:t>Datron</a:t>
            </a:r>
            <a:r>
              <a:rPr lang="en-GB" dirty="0"/>
              <a:t>, USA		</a:t>
            </a:r>
            <a:r>
              <a:rPr lang="en-GB" dirty="0">
                <a:hlinkClick r:id="rId7"/>
              </a:rPr>
              <a:t>www.dtwc.com</a:t>
            </a:r>
            <a:r>
              <a:rPr lang="en-GB" dirty="0"/>
              <a:t> </a:t>
            </a:r>
          </a:p>
          <a:p>
            <a:endParaRPr lang="en-GB" dirty="0"/>
          </a:p>
          <a:p>
            <a:r>
              <a:rPr lang="en-GB" dirty="0" err="1"/>
              <a:t>Sunair</a:t>
            </a:r>
            <a:r>
              <a:rPr lang="en-GB" dirty="0"/>
              <a:t>, USA		</a:t>
            </a:r>
            <a:r>
              <a:rPr lang="en-GB" dirty="0">
                <a:hlinkClick r:id="rId8"/>
              </a:rPr>
              <a:t>www.sunairhf.com</a:t>
            </a:r>
            <a:r>
              <a:rPr lang="en-GB" dirty="0"/>
              <a:t> </a:t>
            </a:r>
          </a:p>
          <a:p>
            <a:endParaRPr lang="en-GB" dirty="0"/>
          </a:p>
          <a:p>
            <a:r>
              <a:rPr lang="en-GB" dirty="0"/>
              <a:t>SGC			</a:t>
            </a:r>
            <a:r>
              <a:rPr lang="en-GB" dirty="0">
                <a:hlinkClick r:id="rId9"/>
              </a:rPr>
              <a:t>www.sgcworld.com</a:t>
            </a:r>
            <a:r>
              <a:rPr lang="en-GB" dirty="0"/>
              <a:t> </a:t>
            </a:r>
          </a:p>
          <a:p>
            <a:endParaRPr lang="en-GB" dirty="0"/>
          </a:p>
          <a:p>
            <a:r>
              <a:rPr lang="en-GB" dirty="0" err="1"/>
              <a:t>Icom</a:t>
            </a:r>
            <a:r>
              <a:rPr lang="en-GB" dirty="0"/>
              <a:t>			</a:t>
            </a:r>
            <a:r>
              <a:rPr lang="en-GB" dirty="0">
                <a:hlinkClick r:id="rId10"/>
              </a:rPr>
              <a:t>www.icom.co.jp</a:t>
            </a:r>
            <a:r>
              <a:rPr lang="en-GB" dirty="0"/>
              <a:t> </a:t>
            </a:r>
          </a:p>
        </p:txBody>
      </p:sp>
    </p:spTree>
    <p:extLst>
      <p:ext uri="{BB962C8B-B14F-4D97-AF65-F5344CB8AC3E}">
        <p14:creationId xmlns:p14="http://schemas.microsoft.com/office/powerpoint/2010/main" val="2966469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upload.wikimedia.org/wikipedia/commons/8/84/Armored_vehicle_from_the_UN_World_Food_Program.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13" y="692696"/>
            <a:ext cx="9180513" cy="5616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UN Humanitarian and Other NGOs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6" name="Oval 5">
            <a:extLst>
              <a:ext uri="{FF2B5EF4-FFF2-40B4-BE49-F238E27FC236}">
                <a16:creationId xmlns:a16="http://schemas.microsoft.com/office/drawing/2014/main" id="{82E4A3B6-1FFF-449B-986B-79C60C8B0F7F}"/>
              </a:ext>
            </a:extLst>
          </p:cNvPr>
          <p:cNvSpPr/>
          <p:nvPr/>
        </p:nvSpPr>
        <p:spPr>
          <a:xfrm rot="21346110">
            <a:off x="842318" y="471249"/>
            <a:ext cx="648072" cy="43268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6566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9144000" cy="6557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Military</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903067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0972"/>
            <a:ext cx="9144000" cy="614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Police</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6" name="Oval 5">
            <a:extLst>
              <a:ext uri="{FF2B5EF4-FFF2-40B4-BE49-F238E27FC236}">
                <a16:creationId xmlns:a16="http://schemas.microsoft.com/office/drawing/2014/main" id="{473ADF68-05F7-4D3E-8A1E-F072E16AC2FF}"/>
              </a:ext>
            </a:extLst>
          </p:cNvPr>
          <p:cNvSpPr/>
          <p:nvPr/>
        </p:nvSpPr>
        <p:spPr>
          <a:xfrm rot="233884">
            <a:off x="1584654" y="374030"/>
            <a:ext cx="648072" cy="52891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51567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odanPendrive\Photographs\envoy\radio_envoy-transceiver-mobile_public-safety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29530"/>
            <a:ext cx="9144000" cy="58517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Other “Blue Light” Services</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Tree>
    <p:extLst>
      <p:ext uri="{BB962C8B-B14F-4D97-AF65-F5344CB8AC3E}">
        <p14:creationId xmlns:p14="http://schemas.microsoft.com/office/powerpoint/2010/main" val="812878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3" y="737320"/>
            <a:ext cx="9125567" cy="549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27384"/>
            <a:ext cx="9144000" cy="836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3600" b="1" dirty="0"/>
              <a:t>HF Users: Border Security, Customs &amp; Excise</a:t>
            </a:r>
          </a:p>
        </p:txBody>
      </p:sp>
      <p:sp>
        <p:nvSpPr>
          <p:cNvPr id="5" name="Rectangle 4"/>
          <p:cNvSpPr/>
          <p:nvPr/>
        </p:nvSpPr>
        <p:spPr>
          <a:xfrm>
            <a:off x="0" y="6192688"/>
            <a:ext cx="9144000" cy="6926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b="1" dirty="0"/>
              <a:t>Mike Gathergood, G4KFK					May 2015</a:t>
            </a:r>
          </a:p>
        </p:txBody>
      </p:sp>
      <p:sp>
        <p:nvSpPr>
          <p:cNvPr id="6" name="Oval 5">
            <a:extLst>
              <a:ext uri="{FF2B5EF4-FFF2-40B4-BE49-F238E27FC236}">
                <a16:creationId xmlns:a16="http://schemas.microsoft.com/office/drawing/2014/main" id="{16BE1E37-2441-4420-B884-64C1ACA1CA9D}"/>
              </a:ext>
            </a:extLst>
          </p:cNvPr>
          <p:cNvSpPr/>
          <p:nvPr/>
        </p:nvSpPr>
        <p:spPr>
          <a:xfrm rot="21375242">
            <a:off x="7571971" y="734350"/>
            <a:ext cx="648072" cy="23407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8569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TotalTime>
  <Words>2061</Words>
  <Application>Microsoft Office PowerPoint</Application>
  <PresentationFormat>On-screen Show (4:3)</PresentationFormat>
  <Paragraphs>203</Paragraphs>
  <Slides>40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40</vt:i4>
      </vt:variant>
    </vt:vector>
  </HeadingPairs>
  <TitlesOfParts>
    <vt:vector size="4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Gathergood</dc:creator>
  <cp:lastModifiedBy>Mike Gathergood</cp:lastModifiedBy>
  <cp:revision>135</cp:revision>
  <dcterms:created xsi:type="dcterms:W3CDTF">2015-05-14T17:08:24Z</dcterms:created>
  <dcterms:modified xsi:type="dcterms:W3CDTF">2020-12-31T10:53:37Z</dcterms:modified>
</cp:coreProperties>
</file>